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1.xml" ContentType="application/vnd.openxmlformats-officedocument.themeOverride+xml"/>
  <Override PartName="/ppt/drawings/drawing1.xml" ContentType="application/vnd.openxmlformats-officedocument.drawingml.chartshapes+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2.xml" ContentType="application/vnd.openxmlformats-officedocument.drawingml.chartshapes+xml"/>
  <Override PartName="/ppt/charts/chart4.xml" ContentType="application/vnd.openxmlformats-officedocument.drawingml.chart+xml"/>
  <Override PartName="/ppt/drawings/drawing3.xml" ContentType="application/vnd.openxmlformats-officedocument.drawingml.chartshapes+xml"/>
  <Override PartName="/ppt/charts/chart5.xml" ContentType="application/vnd.openxmlformats-officedocument.drawingml.chart+xml"/>
  <Override PartName="/ppt/charts/style4.xml" ContentType="application/vnd.ms-office.chartstyle+xml"/>
  <Override PartName="/ppt/charts/colors4.xml" ContentType="application/vnd.ms-office.chartcolorstyle+xml"/>
  <Override PartName="/ppt/charts/chart6.xml" ContentType="application/vnd.openxmlformats-officedocument.drawingml.chart+xml"/>
  <Override PartName="/ppt/charts/style5.xml" ContentType="application/vnd.ms-office.chartstyle+xml"/>
  <Override PartName="/ppt/charts/colors5.xml" ContentType="application/vnd.ms-office.chartcolorstyle+xml"/>
  <Override PartName="/ppt/charts/chart7.xml" ContentType="application/vnd.openxmlformats-officedocument.drawingml.chart+xml"/>
  <Override PartName="/ppt/charts/style6.xml" ContentType="application/vnd.ms-office.chartstyle+xml"/>
  <Override PartName="/ppt/charts/colors6.xml" ContentType="application/vnd.ms-office.chartcolorstyle+xml"/>
  <Override PartName="/ppt/theme/themeOverride2.xml" ContentType="application/vnd.openxmlformats-officedocument.themeOverride+xml"/>
  <Override PartName="/ppt/charts/chart8.xml" ContentType="application/vnd.openxmlformats-officedocument.drawingml.chart+xml"/>
  <Override PartName="/ppt/charts/style7.xml" ContentType="application/vnd.ms-office.chartstyle+xml"/>
  <Override PartName="/ppt/charts/colors7.xml" ContentType="application/vnd.ms-office.chartcolorstyle+xml"/>
  <Override PartName="/ppt/charts/chart9.xml" ContentType="application/vnd.openxmlformats-officedocument.drawingml.chart+xml"/>
  <Override PartName="/ppt/charts/style8.xml" ContentType="application/vnd.ms-office.chartstyle+xml"/>
  <Override PartName="/ppt/charts/colors8.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 id="2147483660" r:id="rId2"/>
  </p:sldMasterIdLst>
  <p:notesMasterIdLst>
    <p:notesMasterId r:id="rId27"/>
  </p:notesMasterIdLst>
  <p:sldIdLst>
    <p:sldId id="903" r:id="rId3"/>
    <p:sldId id="894" r:id="rId4"/>
    <p:sldId id="911" r:id="rId5"/>
    <p:sldId id="883" r:id="rId6"/>
    <p:sldId id="902" r:id="rId7"/>
    <p:sldId id="888" r:id="rId8"/>
    <p:sldId id="889" r:id="rId9"/>
    <p:sldId id="890" r:id="rId10"/>
    <p:sldId id="898" r:id="rId11"/>
    <p:sldId id="907" r:id="rId12"/>
    <p:sldId id="263" r:id="rId13"/>
    <p:sldId id="264" r:id="rId14"/>
    <p:sldId id="910" r:id="rId15"/>
    <p:sldId id="908" r:id="rId16"/>
    <p:sldId id="265" r:id="rId17"/>
    <p:sldId id="904" r:id="rId18"/>
    <p:sldId id="905" r:id="rId19"/>
    <p:sldId id="906" r:id="rId20"/>
    <p:sldId id="909" r:id="rId21"/>
    <p:sldId id="896" r:id="rId22"/>
    <p:sldId id="884" r:id="rId23"/>
    <p:sldId id="887" r:id="rId24"/>
    <p:sldId id="262" r:id="rId25"/>
    <p:sldId id="882" r:id="rId26"/>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4" d="100"/>
          <a:sy n="74" d="100"/>
        </p:scale>
        <p:origin x="376"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file:///C:\Users\fortism\Documents\FARMINDUSTRIA\Valore%20aggiunto%20Farmaceutica%20e%20Industria%20manifatturiera%202019%202024.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2.xml"/><Relationship Id="rId1" Type="http://schemas.microsoft.com/office/2011/relationships/chartStyle" Target="style2.xml"/><Relationship Id="rId5" Type="http://schemas.openxmlformats.org/officeDocument/2006/relationships/chartUserShapes" Target="../drawings/drawing1.xml"/><Relationship Id="rId4"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3" Type="http://schemas.openxmlformats.org/officeDocument/2006/relationships/oleObject" Target="file:///C:\Users\fortism\Documents\ISTAT\Come%20&#232;%20cambiato%20il%20Made%20in%20Italy%20in%20trenta%20anni%201991%202008%202024%20nuova%20classificazione.xlsx" TargetMode="Externa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2.xml"/></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oleObject" Target="file:///C:\Users\fortism\Documents\ISTAT\Come%20&#232;%20cambiato%20il%20Made%20in%20Italy%20in%20trenta%20anni%201991%202008%202024%20nuova%20classificazione.xlsx" TargetMode="External"/></Relationships>
</file>

<file path=ppt/charts/_rels/chart5.xml.rels><?xml version="1.0" encoding="UTF-8" standalone="yes"?>
<Relationships xmlns="http://schemas.openxmlformats.org/package/2006/relationships"><Relationship Id="rId3" Type="http://schemas.openxmlformats.org/officeDocument/2006/relationships/oleObject" Target="file:///C:\Users\fortism\Documents\ISTAT\Export%20e%20saldi%20manifattura%20e%20farmaceutica.xlsx" TargetMode="External"/><Relationship Id="rId2" Type="http://schemas.microsoft.com/office/2011/relationships/chartColorStyle" Target="colors4.xml"/><Relationship Id="rId1" Type="http://schemas.microsoft.com/office/2011/relationships/chartStyle" Target="style4.xml"/></Relationships>
</file>

<file path=ppt/charts/_rels/chart6.xml.rels><?xml version="1.0" encoding="UTF-8" standalone="yes"?>
<Relationships xmlns="http://schemas.openxmlformats.org/package/2006/relationships"><Relationship Id="rId3" Type="http://schemas.openxmlformats.org/officeDocument/2006/relationships/oleObject" Target="file:///C:\Users\fortism\Documents\FARMINDUSTRIA\Export%20e%20saldo%20farmaceutica%202014%202024.xlsx" TargetMode="External"/><Relationship Id="rId2" Type="http://schemas.microsoft.com/office/2011/relationships/chartColorStyle" Target="colors5.xml"/><Relationship Id="rId1" Type="http://schemas.microsoft.com/office/2011/relationships/chartStyle" Target="style5.xml"/></Relationships>
</file>

<file path=ppt/charts/_rels/chart7.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6.xml"/><Relationship Id="rId1" Type="http://schemas.microsoft.com/office/2011/relationships/chartStyle" Target="style6.xml"/><Relationship Id="rId4" Type="http://schemas.openxmlformats.org/officeDocument/2006/relationships/package" Target="../embeddings/Microsoft_Excel_Worksheet8.xlsx"/></Relationships>
</file>

<file path=ppt/charts/_rels/chart8.xml.rels><?xml version="1.0" encoding="UTF-8" standalone="yes"?>
<Relationships xmlns="http://schemas.openxmlformats.org/package/2006/relationships"><Relationship Id="rId3" Type="http://schemas.openxmlformats.org/officeDocument/2006/relationships/oleObject" Target="file:///C:\Users\fortism\Documents\Fab13\Contributo%20dei%20settori%20dinamici%20flussi%20commerciali%202023-2024.xlsx" TargetMode="External"/><Relationship Id="rId2" Type="http://schemas.microsoft.com/office/2011/relationships/chartColorStyle" Target="colors7.xml"/><Relationship Id="rId1" Type="http://schemas.microsoft.com/office/2011/relationships/chartStyle" Target="style7.xml"/></Relationships>
</file>

<file path=ppt/charts/_rels/chart9.xml.rels><?xml version="1.0" encoding="UTF-8" standalone="yes"?>
<Relationships xmlns="http://schemas.openxmlformats.org/package/2006/relationships"><Relationship Id="rId3" Type="http://schemas.openxmlformats.org/officeDocument/2006/relationships/oleObject" Target="file:///C:\Users\fortism\Documents\Fab13\Export%20farmaci%20e%20Germania%202022%202024.xlsx" TargetMode="External"/><Relationship Id="rId2" Type="http://schemas.microsoft.com/office/2011/relationships/chartColorStyle" Target="colors8.xml"/><Relationship Id="rId1" Type="http://schemas.microsoft.com/office/2011/relationships/chartStyle" Target="style8.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2000" b="1">
                <a:solidFill>
                  <a:schemeClr val="tx1"/>
                </a:solidFill>
              </a:rPr>
              <a:t>PIL, VALORE AGGIUNTO DELLA MANIFATTURA E DELL'INDUSTRIA FARMACEUTICA IN ITALIA: 2019-2024</a:t>
            </a:r>
          </a:p>
          <a:p>
            <a:pPr>
              <a:defRPr/>
            </a:pPr>
            <a:r>
              <a:rPr lang="en-US" sz="1800" b="1">
                <a:solidFill>
                  <a:schemeClr val="tx1"/>
                </a:solidFill>
              </a:rPr>
              <a:t>(dati a valori concatenati 2020, indici 2019=100)</a:t>
            </a:r>
          </a:p>
          <a:p>
            <a:pPr>
              <a:defRPr/>
            </a:pPr>
            <a:r>
              <a:rPr lang="en-US" sz="1600" b="0" i="1">
                <a:solidFill>
                  <a:schemeClr val="tx1"/>
                </a:solidFill>
              </a:rPr>
              <a:t>Fonte</a:t>
            </a:r>
            <a:r>
              <a:rPr lang="en-US" sz="1600" b="0" i="1" baseline="0">
                <a:solidFill>
                  <a:schemeClr val="tx1"/>
                </a:solidFill>
              </a:rPr>
              <a:t>: elaborazione Fondazione Edison su dati Istat</a:t>
            </a:r>
            <a:endParaRPr lang="en-US" sz="1600" b="0" i="1">
              <a:solidFill>
                <a:schemeClr val="tx1"/>
              </a:solidFill>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it-IT"/>
        </a:p>
      </c:txPr>
    </c:title>
    <c:autoTitleDeleted val="0"/>
    <c:plotArea>
      <c:layout/>
      <c:lineChart>
        <c:grouping val="standard"/>
        <c:varyColors val="0"/>
        <c:ser>
          <c:idx val="0"/>
          <c:order val="0"/>
          <c:tx>
            <c:strRef>
              <c:f>Foglio1!$A$7</c:f>
              <c:strCache>
                <c:ptCount val="1"/>
                <c:pt idx="0">
                  <c:v>Valore agg. Industria farmaceutica</c:v>
                </c:pt>
              </c:strCache>
            </c:strRef>
          </c:tx>
          <c:spPr>
            <a:ln w="63500" cap="rnd">
              <a:solidFill>
                <a:schemeClr val="accent1"/>
              </a:solidFill>
              <a:round/>
            </a:ln>
            <a:effectLst/>
          </c:spPr>
          <c:marker>
            <c:symbol val="none"/>
          </c:marker>
          <c:dLbls>
            <c:dLbl>
              <c:idx val="5"/>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5B90-4DF5-84EE-E1705F14D309}"/>
                </c:ext>
              </c:extLst>
            </c:dLbl>
            <c:spPr>
              <a:solidFill>
                <a:schemeClr val="bg1"/>
              </a:solid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mn-lt"/>
                    <a:ea typeface="+mn-ea"/>
                    <a:cs typeface="+mn-cs"/>
                  </a:defRPr>
                </a:pPr>
                <a:endParaRPr lang="it-IT"/>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Foglio1!$B$6:$G$6</c:f>
              <c:numCache>
                <c:formatCode>General</c:formatCode>
                <c:ptCount val="6"/>
                <c:pt idx="0">
                  <c:v>2019</c:v>
                </c:pt>
                <c:pt idx="1">
                  <c:v>2020</c:v>
                </c:pt>
                <c:pt idx="2">
                  <c:v>2021</c:v>
                </c:pt>
                <c:pt idx="3">
                  <c:v>2022</c:v>
                </c:pt>
                <c:pt idx="4">
                  <c:v>2023</c:v>
                </c:pt>
                <c:pt idx="5">
                  <c:v>2024</c:v>
                </c:pt>
              </c:numCache>
            </c:numRef>
          </c:cat>
          <c:val>
            <c:numRef>
              <c:f>Foglio1!$B$7:$G$7</c:f>
              <c:numCache>
                <c:formatCode>#,##0.0</c:formatCode>
                <c:ptCount val="6"/>
                <c:pt idx="0">
                  <c:v>100</c:v>
                </c:pt>
                <c:pt idx="1">
                  <c:v>99.150141643059484</c:v>
                </c:pt>
                <c:pt idx="2">
                  <c:v>98.489140698772431</c:v>
                </c:pt>
                <c:pt idx="3">
                  <c:v>103.21057601510859</c:v>
                </c:pt>
                <c:pt idx="4">
                  <c:v>111.80358829084041</c:v>
                </c:pt>
                <c:pt idx="5">
                  <c:v>121.52974504249292</c:v>
                </c:pt>
              </c:numCache>
            </c:numRef>
          </c:val>
          <c:smooth val="0"/>
          <c:extLst>
            <c:ext xmlns:c16="http://schemas.microsoft.com/office/drawing/2014/chart" uri="{C3380CC4-5D6E-409C-BE32-E72D297353CC}">
              <c16:uniqueId val="{00000001-5B90-4DF5-84EE-E1705F14D309}"/>
            </c:ext>
          </c:extLst>
        </c:ser>
        <c:ser>
          <c:idx val="1"/>
          <c:order val="1"/>
          <c:tx>
            <c:strRef>
              <c:f>Foglio1!$A$8</c:f>
              <c:strCache>
                <c:ptCount val="1"/>
                <c:pt idx="0">
                  <c:v>Valore agg. Totale manifattura</c:v>
                </c:pt>
              </c:strCache>
            </c:strRef>
          </c:tx>
          <c:spPr>
            <a:ln w="63500" cap="rnd">
              <a:solidFill>
                <a:schemeClr val="accent2"/>
              </a:solidFill>
              <a:round/>
            </a:ln>
            <a:effectLst/>
          </c:spPr>
          <c:marker>
            <c:symbol val="none"/>
          </c:marker>
          <c:dLbls>
            <c:dLbl>
              <c:idx val="5"/>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5B90-4DF5-84EE-E1705F14D309}"/>
                </c:ext>
              </c:extLst>
            </c:dLbl>
            <c:spPr>
              <a:solidFill>
                <a:schemeClr val="bg1"/>
              </a:solid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mn-lt"/>
                    <a:ea typeface="+mn-ea"/>
                    <a:cs typeface="+mn-cs"/>
                  </a:defRPr>
                </a:pPr>
                <a:endParaRPr lang="it-IT"/>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Foglio1!$B$6:$G$6</c:f>
              <c:numCache>
                <c:formatCode>General</c:formatCode>
                <c:ptCount val="6"/>
                <c:pt idx="0">
                  <c:v>2019</c:v>
                </c:pt>
                <c:pt idx="1">
                  <c:v>2020</c:v>
                </c:pt>
                <c:pt idx="2">
                  <c:v>2021</c:v>
                </c:pt>
                <c:pt idx="3">
                  <c:v>2022</c:v>
                </c:pt>
                <c:pt idx="4">
                  <c:v>2023</c:v>
                </c:pt>
                <c:pt idx="5">
                  <c:v>2024</c:v>
                </c:pt>
              </c:numCache>
            </c:numRef>
          </c:cat>
          <c:val>
            <c:numRef>
              <c:f>Foglio1!$B$8:$G$8</c:f>
              <c:numCache>
                <c:formatCode>#,##0.0</c:formatCode>
                <c:ptCount val="6"/>
                <c:pt idx="0">
                  <c:v>100</c:v>
                </c:pt>
                <c:pt idx="1">
                  <c:v>86.290955814119499</c:v>
                </c:pt>
                <c:pt idx="2">
                  <c:v>99.775144549932193</c:v>
                </c:pt>
                <c:pt idx="3">
                  <c:v>102.41987293882504</c:v>
                </c:pt>
                <c:pt idx="4">
                  <c:v>101.17067599400384</c:v>
                </c:pt>
                <c:pt idx="5">
                  <c:v>100.44971090013561</c:v>
                </c:pt>
              </c:numCache>
            </c:numRef>
          </c:val>
          <c:smooth val="0"/>
          <c:extLst>
            <c:ext xmlns:c16="http://schemas.microsoft.com/office/drawing/2014/chart" uri="{C3380CC4-5D6E-409C-BE32-E72D297353CC}">
              <c16:uniqueId val="{00000003-5B90-4DF5-84EE-E1705F14D309}"/>
            </c:ext>
          </c:extLst>
        </c:ser>
        <c:ser>
          <c:idx val="2"/>
          <c:order val="2"/>
          <c:tx>
            <c:strRef>
              <c:f>Foglio1!$A$9</c:f>
              <c:strCache>
                <c:ptCount val="1"/>
                <c:pt idx="0">
                  <c:v>PIL</c:v>
                </c:pt>
              </c:strCache>
            </c:strRef>
          </c:tx>
          <c:spPr>
            <a:ln w="63500" cap="rnd">
              <a:solidFill>
                <a:schemeClr val="accent6"/>
              </a:solidFill>
              <a:round/>
            </a:ln>
            <a:effectLst/>
          </c:spPr>
          <c:marker>
            <c:symbol val="none"/>
          </c:marker>
          <c:dLbls>
            <c:dLbl>
              <c:idx val="5"/>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5B90-4DF5-84EE-E1705F14D309}"/>
                </c:ext>
              </c:extLst>
            </c:dLbl>
            <c:spPr>
              <a:solidFill>
                <a:schemeClr val="bg1"/>
              </a:solid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mn-lt"/>
                    <a:ea typeface="+mn-ea"/>
                    <a:cs typeface="+mn-cs"/>
                  </a:defRPr>
                </a:pPr>
                <a:endParaRPr lang="it-IT"/>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Foglio1!$B$6:$G$6</c:f>
              <c:numCache>
                <c:formatCode>General</c:formatCode>
                <c:ptCount val="6"/>
                <c:pt idx="0">
                  <c:v>2019</c:v>
                </c:pt>
                <c:pt idx="1">
                  <c:v>2020</c:v>
                </c:pt>
                <c:pt idx="2">
                  <c:v>2021</c:v>
                </c:pt>
                <c:pt idx="3">
                  <c:v>2022</c:v>
                </c:pt>
                <c:pt idx="4">
                  <c:v>2023</c:v>
                </c:pt>
                <c:pt idx="5">
                  <c:v>2024</c:v>
                </c:pt>
              </c:numCache>
            </c:numRef>
          </c:cat>
          <c:val>
            <c:numRef>
              <c:f>Foglio1!$B$9:$G$9</c:f>
              <c:numCache>
                <c:formatCode>#,##0.0</c:formatCode>
                <c:ptCount val="6"/>
                <c:pt idx="0">
                  <c:v>100</c:v>
                </c:pt>
                <c:pt idx="1">
                  <c:v>91.132332878581167</c:v>
                </c:pt>
                <c:pt idx="2">
                  <c:v>99.274215552523884</c:v>
                </c:pt>
                <c:pt idx="3">
                  <c:v>104.06002728512962</c:v>
                </c:pt>
                <c:pt idx="4">
                  <c:v>104.80218281036835</c:v>
                </c:pt>
                <c:pt idx="5">
                  <c:v>105.56070941336972</c:v>
                </c:pt>
              </c:numCache>
            </c:numRef>
          </c:val>
          <c:smooth val="0"/>
          <c:extLst>
            <c:ext xmlns:c16="http://schemas.microsoft.com/office/drawing/2014/chart" uri="{C3380CC4-5D6E-409C-BE32-E72D297353CC}">
              <c16:uniqueId val="{00000005-5B90-4DF5-84EE-E1705F14D309}"/>
            </c:ext>
          </c:extLst>
        </c:ser>
        <c:dLbls>
          <c:showLegendKey val="0"/>
          <c:showVal val="0"/>
          <c:showCatName val="0"/>
          <c:showSerName val="0"/>
          <c:showPercent val="0"/>
          <c:showBubbleSize val="0"/>
        </c:dLbls>
        <c:smooth val="0"/>
        <c:axId val="1424089567"/>
        <c:axId val="1424090047"/>
      </c:lineChart>
      <c:catAx>
        <c:axId val="142408956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1" i="0" u="none" strike="noStrike" kern="1200" baseline="0">
                <a:solidFill>
                  <a:schemeClr val="tx1"/>
                </a:solidFill>
                <a:latin typeface="+mn-lt"/>
                <a:ea typeface="+mn-ea"/>
                <a:cs typeface="+mn-cs"/>
              </a:defRPr>
            </a:pPr>
            <a:endParaRPr lang="it-IT"/>
          </a:p>
        </c:txPr>
        <c:crossAx val="1424090047"/>
        <c:crosses val="autoZero"/>
        <c:auto val="1"/>
        <c:lblAlgn val="ctr"/>
        <c:lblOffset val="100"/>
        <c:noMultiLvlLbl val="0"/>
      </c:catAx>
      <c:valAx>
        <c:axId val="1424090047"/>
        <c:scaling>
          <c:orientation val="minMax"/>
          <c:min val="80"/>
        </c:scaling>
        <c:delete val="0"/>
        <c:axPos val="l"/>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600" b="1" i="0" u="none" strike="noStrike" kern="1200" baseline="0">
                <a:solidFill>
                  <a:schemeClr val="tx1"/>
                </a:solidFill>
                <a:latin typeface="+mn-lt"/>
                <a:ea typeface="+mn-ea"/>
                <a:cs typeface="+mn-cs"/>
              </a:defRPr>
            </a:pPr>
            <a:endParaRPr lang="it-IT"/>
          </a:p>
        </c:txPr>
        <c:crossAx val="142408956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600" b="1" i="0" u="none" strike="noStrike" kern="1200" baseline="0">
              <a:solidFill>
                <a:schemeClr val="tx1"/>
              </a:solidFill>
              <a:latin typeface="+mn-lt"/>
              <a:ea typeface="+mn-ea"/>
              <a:cs typeface="+mn-cs"/>
            </a:defRPr>
          </a:pPr>
          <a:endParaRPr lang="it-IT"/>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it-IT"/>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600" b="1">
                <a:solidFill>
                  <a:schemeClr val="tx1"/>
                </a:solidFill>
              </a:rPr>
              <a:t>RIPARTIZIONE DEL SURPLUS COMMERCIALE CON L'ESTERO DEI TRE MAGGIORI MACROCOMPARTI DI SPECIALIZZAZIONE ATTUALE DEL MADE IN ITALY: ANNO 1991</a:t>
            </a:r>
          </a:p>
          <a:p>
            <a:pPr>
              <a:defRPr/>
            </a:pPr>
            <a:r>
              <a:rPr lang="en-US" sz="1400" b="0" i="1">
                <a:solidFill>
                  <a:schemeClr val="tx1"/>
                </a:solidFill>
              </a:rPr>
              <a:t>Fonte: elaborazione Fondazione Edison su dati Istat</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it-IT"/>
        </a:p>
      </c:txPr>
    </c:title>
    <c:autoTitleDeleted val="0"/>
    <c:plotArea>
      <c:layout/>
      <c:pieChart>
        <c:varyColors val="1"/>
        <c:ser>
          <c:idx val="0"/>
          <c:order val="0"/>
          <c:tx>
            <c:strRef>
              <c:f>Tabella!$B$21</c:f>
              <c:strCache>
                <c:ptCount val="1"/>
                <c:pt idx="0">
                  <c:v>1991</c:v>
                </c:pt>
              </c:strCache>
            </c:strRef>
          </c:tx>
          <c:spPr>
            <a:solidFill>
              <a:schemeClr val="accent4">
                <a:lumMod val="40000"/>
                <a:lumOff val="60000"/>
              </a:schemeClr>
            </a:solidFill>
          </c:spPr>
          <c:dPt>
            <c:idx val="0"/>
            <c:bubble3D val="0"/>
            <c:spPr>
              <a:solidFill>
                <a:schemeClr val="accent4">
                  <a:lumMod val="40000"/>
                  <a:lumOff val="60000"/>
                </a:schemeClr>
              </a:solidFill>
              <a:ln w="19050">
                <a:solidFill>
                  <a:schemeClr val="lt1"/>
                </a:solidFill>
              </a:ln>
              <a:effectLst/>
            </c:spPr>
            <c:extLst>
              <c:ext xmlns:c16="http://schemas.microsoft.com/office/drawing/2014/chart" uri="{C3380CC4-5D6E-409C-BE32-E72D297353CC}">
                <c16:uniqueId val="{00000001-B25E-4138-B907-07AF7D2EFBF3}"/>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B25E-4138-B907-07AF7D2EFBF3}"/>
              </c:ext>
            </c:extLst>
          </c:dPt>
          <c:dPt>
            <c:idx val="2"/>
            <c:bubble3D val="0"/>
            <c:spPr>
              <a:solidFill>
                <a:schemeClr val="accent6">
                  <a:lumMod val="75000"/>
                </a:schemeClr>
              </a:solidFill>
              <a:ln w="19050">
                <a:solidFill>
                  <a:schemeClr val="lt1"/>
                </a:solidFill>
              </a:ln>
              <a:effectLst/>
            </c:spPr>
            <c:extLst>
              <c:ext xmlns:c16="http://schemas.microsoft.com/office/drawing/2014/chart" uri="{C3380CC4-5D6E-409C-BE32-E72D297353CC}">
                <c16:uniqueId val="{00000005-B25E-4138-B907-07AF7D2EFBF3}"/>
              </c:ext>
            </c:extLst>
          </c:dPt>
          <c:dLbls>
            <c:spPr>
              <a:solidFill>
                <a:schemeClr val="bg1"/>
              </a:solid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it-IT"/>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Tabella!$A$22:$A$24</c:f>
              <c:strCache>
                <c:ptCount val="3"/>
                <c:pt idx="0">
                  <c:v>ALTRI BENI PER LA PERSONA E IL TRASPORTO (farmaci, alimentari, cosmesi, ottica, nautica)</c:v>
                </c:pt>
                <c:pt idx="1">
                  <c:v>METALMECCANICA (inclusi autoveicoli)</c:v>
                </c:pt>
                <c:pt idx="2">
                  <c:v>ABBIGLIAMENTO, MOBILI, PIASTRELLE</c:v>
                </c:pt>
              </c:strCache>
            </c:strRef>
          </c:cat>
          <c:val>
            <c:numRef>
              <c:f>Tabella!$B$22:$B$24</c:f>
              <c:numCache>
                <c:formatCode>0.0%</c:formatCode>
                <c:ptCount val="3"/>
                <c:pt idx="0">
                  <c:v>0</c:v>
                </c:pt>
                <c:pt idx="1">
                  <c:v>9.6000000000000002E-2</c:v>
                </c:pt>
                <c:pt idx="2">
                  <c:v>0.90400000000000003</c:v>
                </c:pt>
              </c:numCache>
            </c:numRef>
          </c:val>
          <c:extLst>
            <c:ext xmlns:c16="http://schemas.microsoft.com/office/drawing/2014/chart" uri="{C3380CC4-5D6E-409C-BE32-E72D297353CC}">
              <c16:uniqueId val="{00000006-B25E-4138-B907-07AF7D2EFBF3}"/>
            </c:ext>
          </c:extLst>
        </c:ser>
        <c:dLbls>
          <c:showLegendKey val="0"/>
          <c:showVal val="0"/>
          <c:showCatName val="0"/>
          <c:showSerName val="0"/>
          <c:showPercent val="0"/>
          <c:showBubbleSize val="0"/>
          <c:showLeaderLines val="1"/>
        </c:dLbls>
        <c:firstSliceAng val="0"/>
      </c:pieChart>
      <c:spPr>
        <a:noFill/>
        <a:ln>
          <a:noFill/>
        </a:ln>
        <a:effectLst/>
      </c:spPr>
    </c:plotArea>
    <c:legend>
      <c:legendPos val="r"/>
      <c:layout>
        <c:manualLayout>
          <c:xMode val="edge"/>
          <c:yMode val="edge"/>
          <c:x val="0.63468307516181721"/>
          <c:y val="0.49905777818385316"/>
          <c:w val="0.33110382452892873"/>
          <c:h val="0.40372230997533587"/>
        </c:manualLayout>
      </c:layout>
      <c:overlay val="0"/>
      <c:spPr>
        <a:noFill/>
        <a:ln>
          <a:noFill/>
        </a:ln>
        <a:effectLst/>
      </c:spPr>
      <c:txPr>
        <a:bodyPr rot="0" spcFirstLastPara="1" vertOverflow="ellipsis" vert="horz" wrap="square" anchor="ctr" anchorCtr="1"/>
        <a:lstStyle/>
        <a:p>
          <a:pPr>
            <a:defRPr sz="1600" b="1" i="0" u="none" strike="noStrike" kern="1200" baseline="0">
              <a:solidFill>
                <a:schemeClr val="tx1"/>
              </a:solidFill>
              <a:latin typeface="+mn-lt"/>
              <a:ea typeface="+mn-ea"/>
              <a:cs typeface="+mn-cs"/>
            </a:defRPr>
          </a:pPr>
          <a:endParaRPr lang="it-IT"/>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it-IT"/>
    </a:p>
  </c:txPr>
  <c:externalData r:id="rId4">
    <c:autoUpdate val="0"/>
  </c:externalData>
  <c:userShapes r:id="rId5"/>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600" b="1" i="0" u="none" strike="noStrike" kern="1200" spc="0" baseline="0">
                <a:solidFill>
                  <a:schemeClr val="tx1"/>
                </a:solidFill>
              </a:rPr>
              <a:t>RIPARTIZIONE DEL SURPLUS COMMERCIALE CON L'ESTERO DEI TRE MAGGIORI MACROCOMPARTI DI SPECIALIZZAZIONE ATTUALE DEL MADE IN ITALY: ANNO 2008</a:t>
            </a:r>
          </a:p>
          <a:p>
            <a:pPr>
              <a:defRPr/>
            </a:pPr>
            <a:r>
              <a:rPr lang="en-US" sz="1400" b="0" i="1" u="none" strike="noStrike" kern="1200" spc="0" baseline="0">
                <a:solidFill>
                  <a:schemeClr val="tx1"/>
                </a:solidFill>
              </a:rPr>
              <a:t>Fonte: elaborazione Fondazione Edison su dati Istat</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it-IT"/>
        </a:p>
      </c:txPr>
    </c:title>
    <c:autoTitleDeleted val="0"/>
    <c:plotArea>
      <c:layout/>
      <c:pieChart>
        <c:varyColors val="1"/>
        <c:ser>
          <c:idx val="0"/>
          <c:order val="0"/>
          <c:tx>
            <c:strRef>
              <c:f>Tabella!$B$28</c:f>
              <c:strCache>
                <c:ptCount val="1"/>
                <c:pt idx="0">
                  <c:v>2008</c:v>
                </c:pt>
              </c:strCache>
            </c:strRef>
          </c:tx>
          <c:dPt>
            <c:idx val="0"/>
            <c:bubble3D val="0"/>
            <c:spPr>
              <a:solidFill>
                <a:schemeClr val="accent4">
                  <a:lumMod val="40000"/>
                  <a:lumOff val="60000"/>
                </a:schemeClr>
              </a:solidFill>
              <a:ln w="19050">
                <a:solidFill>
                  <a:schemeClr val="lt1"/>
                </a:solidFill>
              </a:ln>
              <a:effectLst/>
            </c:spPr>
            <c:extLst>
              <c:ext xmlns:c16="http://schemas.microsoft.com/office/drawing/2014/chart" uri="{C3380CC4-5D6E-409C-BE32-E72D297353CC}">
                <c16:uniqueId val="{00000001-D038-4E02-920E-A96218729D36}"/>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D038-4E02-920E-A96218729D36}"/>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D038-4E02-920E-A96218729D36}"/>
              </c:ext>
            </c:extLst>
          </c:dPt>
          <c:dLbls>
            <c:spPr>
              <a:solidFill>
                <a:schemeClr val="bg1"/>
              </a:solid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mn-lt"/>
                    <a:ea typeface="+mn-ea"/>
                    <a:cs typeface="+mn-cs"/>
                  </a:defRPr>
                </a:pPr>
                <a:endParaRPr lang="it-IT"/>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Tabella!$A$29:$A$31</c:f>
              <c:strCache>
                <c:ptCount val="3"/>
                <c:pt idx="0">
                  <c:v>ALTRI BENI PER LA PERSONA E IL TRASPORTO (farmaci, alimentari, cosmesi, ottica, nautica)</c:v>
                </c:pt>
                <c:pt idx="1">
                  <c:v>METALMECCANICA (inclusi autoveicoli)</c:v>
                </c:pt>
                <c:pt idx="2">
                  <c:v>ABBIGLIAMENTO, MOBILI, PIASTRELLE</c:v>
                </c:pt>
              </c:strCache>
            </c:strRef>
          </c:cat>
          <c:val>
            <c:numRef>
              <c:f>Tabella!$B$29:$B$31</c:f>
              <c:numCache>
                <c:formatCode>0.0%</c:formatCode>
                <c:ptCount val="3"/>
                <c:pt idx="0">
                  <c:v>2.7E-2</c:v>
                </c:pt>
                <c:pt idx="1">
                  <c:v>0.52600000000000002</c:v>
                </c:pt>
                <c:pt idx="2">
                  <c:v>0.44700000000000001</c:v>
                </c:pt>
              </c:numCache>
            </c:numRef>
          </c:val>
          <c:extLst>
            <c:ext xmlns:c16="http://schemas.microsoft.com/office/drawing/2014/chart" uri="{C3380CC4-5D6E-409C-BE32-E72D297353CC}">
              <c16:uniqueId val="{00000006-D038-4E02-920E-A96218729D36}"/>
            </c:ext>
          </c:extLst>
        </c:ser>
        <c:dLbls>
          <c:showLegendKey val="0"/>
          <c:showVal val="0"/>
          <c:showCatName val="0"/>
          <c:showSerName val="0"/>
          <c:showPercent val="0"/>
          <c:showBubbleSize val="0"/>
          <c:showLeaderLines val="1"/>
        </c:dLbls>
        <c:firstSliceAng val="0"/>
      </c:pieChart>
      <c:spPr>
        <a:noFill/>
        <a:ln>
          <a:noFill/>
        </a:ln>
        <a:effectLst/>
      </c:spPr>
    </c:plotArea>
    <c:legend>
      <c:legendPos val="r"/>
      <c:layout>
        <c:manualLayout>
          <c:xMode val="edge"/>
          <c:yMode val="edge"/>
          <c:x val="0.59991642305322879"/>
          <c:y val="0.4544051538912644"/>
          <c:w val="0.33439442435300332"/>
          <c:h val="0.52568379979313329"/>
        </c:manualLayout>
      </c:layout>
      <c:overlay val="0"/>
      <c:spPr>
        <a:noFill/>
        <a:ln>
          <a:noFill/>
        </a:ln>
        <a:effectLst/>
      </c:spPr>
      <c:txPr>
        <a:bodyPr rot="0" spcFirstLastPara="1" vertOverflow="ellipsis" vert="horz" wrap="square" anchor="ctr" anchorCtr="1"/>
        <a:lstStyle/>
        <a:p>
          <a:pPr>
            <a:defRPr sz="1600" b="1" i="0" u="none" strike="noStrike" kern="1200" baseline="0">
              <a:solidFill>
                <a:schemeClr val="tx1"/>
              </a:solidFill>
              <a:latin typeface="+mn-lt"/>
              <a:ea typeface="+mn-ea"/>
              <a:cs typeface="+mn-cs"/>
            </a:defRPr>
          </a:pPr>
          <a:endParaRPr lang="it-IT"/>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it-IT"/>
    </a:p>
  </c:txPr>
  <c:externalData r:id="rId3">
    <c:autoUpdate val="0"/>
  </c:externalData>
  <c:userShapes r:id="rId4"/>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600" b="1" i="0" u="none" strike="noStrike" kern="1200" spc="0" baseline="0">
                <a:solidFill>
                  <a:schemeClr val="tx1"/>
                </a:solidFill>
              </a:rPr>
              <a:t>RIPARTIZIONE DEL SURPLUS COMMERCIALE CON L'ESTERO DEI TRE MAGGIORI MACROCOMPARTI DI SPECIALIZZAZIONE ATTUALE DEL MADE IN ITALY: ANNO 2024</a:t>
            </a:r>
          </a:p>
          <a:p>
            <a:pPr>
              <a:defRPr sz="1400" b="0" i="0" u="none" strike="noStrike" kern="1200" spc="0" baseline="0">
                <a:solidFill>
                  <a:schemeClr val="tx1">
                    <a:lumMod val="65000"/>
                    <a:lumOff val="35000"/>
                  </a:schemeClr>
                </a:solidFill>
                <a:latin typeface="+mn-lt"/>
                <a:ea typeface="+mn-ea"/>
                <a:cs typeface="+mn-cs"/>
              </a:defRPr>
            </a:pPr>
            <a:r>
              <a:rPr lang="en-US" sz="1400" b="0" i="1" u="none" strike="noStrike" kern="1200" spc="0" baseline="0">
                <a:solidFill>
                  <a:schemeClr val="tx1"/>
                </a:solidFill>
              </a:rPr>
              <a:t>Fonte: elaborazione Fondazione Edison su dati Istat</a:t>
            </a:r>
          </a:p>
        </c:rich>
      </c:tx>
      <c:overlay val="0"/>
      <c:spPr>
        <a:noFill/>
        <a:ln>
          <a:noFill/>
        </a:ln>
        <a:effectLst/>
      </c:spPr>
    </c:title>
    <c:autoTitleDeleted val="0"/>
    <c:plotArea>
      <c:layout/>
      <c:pieChart>
        <c:varyColors val="1"/>
        <c:ser>
          <c:idx val="1"/>
          <c:order val="0"/>
          <c:tx>
            <c:strRef>
              <c:f>Tabella!$B$33</c:f>
              <c:strCache>
                <c:ptCount val="1"/>
                <c:pt idx="0">
                  <c:v>2024</c:v>
                </c:pt>
              </c:strCache>
            </c:strRef>
          </c:tx>
          <c:dPt>
            <c:idx val="0"/>
            <c:bubble3D val="0"/>
            <c:spPr>
              <a:solidFill>
                <a:schemeClr val="accent4">
                  <a:lumMod val="40000"/>
                  <a:lumOff val="60000"/>
                </a:schemeClr>
              </a:solidFill>
            </c:spPr>
            <c:extLst>
              <c:ext xmlns:c16="http://schemas.microsoft.com/office/drawing/2014/chart" uri="{C3380CC4-5D6E-409C-BE32-E72D297353CC}">
                <c16:uniqueId val="{00000001-C94E-4A5C-8E77-3F2BF2451F1F}"/>
              </c:ext>
            </c:extLst>
          </c:dPt>
          <c:dPt>
            <c:idx val="1"/>
            <c:bubble3D val="0"/>
            <c:extLst>
              <c:ext xmlns:c16="http://schemas.microsoft.com/office/drawing/2014/chart" uri="{C3380CC4-5D6E-409C-BE32-E72D297353CC}">
                <c16:uniqueId val="{00000002-C94E-4A5C-8E77-3F2BF2451F1F}"/>
              </c:ext>
            </c:extLst>
          </c:dPt>
          <c:dPt>
            <c:idx val="2"/>
            <c:bubble3D val="0"/>
            <c:extLst>
              <c:ext xmlns:c16="http://schemas.microsoft.com/office/drawing/2014/chart" uri="{C3380CC4-5D6E-409C-BE32-E72D297353CC}">
                <c16:uniqueId val="{00000003-C94E-4A5C-8E77-3F2BF2451F1F}"/>
              </c:ext>
            </c:extLst>
          </c:dPt>
          <c:dLbls>
            <c:spPr>
              <a:solidFill>
                <a:schemeClr val="bg1"/>
              </a:solidFill>
              <a:ln>
                <a:noFill/>
              </a:ln>
              <a:effectLst/>
            </c:spPr>
            <c:txPr>
              <a:bodyPr wrap="square" lIns="38100" tIns="19050" rIns="38100" bIns="19050" anchor="ctr">
                <a:spAutoFit/>
              </a:bodyPr>
              <a:lstStyle/>
              <a:p>
                <a:pPr>
                  <a:defRPr sz="1600" b="1">
                    <a:solidFill>
                      <a:schemeClr val="tx1"/>
                    </a:solidFill>
                  </a:defRPr>
                </a:pPr>
                <a:endParaRPr lang="it-IT"/>
              </a:p>
            </c:txPr>
            <c:showLegendKey val="0"/>
            <c:showVal val="1"/>
            <c:showCatName val="0"/>
            <c:showSerName val="0"/>
            <c:showPercent val="0"/>
            <c:showBubbleSize val="0"/>
            <c:showLeaderLines val="1"/>
            <c:extLst>
              <c:ext xmlns:c15="http://schemas.microsoft.com/office/drawing/2012/chart" uri="{CE6537A1-D6FC-4f65-9D91-7224C49458BB}"/>
            </c:extLst>
          </c:dLbls>
          <c:cat>
            <c:strRef>
              <c:f>Tabella!$A$34:$A$36</c:f>
              <c:strCache>
                <c:ptCount val="3"/>
                <c:pt idx="0">
                  <c:v>ALTRI BENI PER LA PERSONA E IL TRASPORTO (farmaci, alimentari, cosmesi, ottica, nautica)</c:v>
                </c:pt>
                <c:pt idx="1">
                  <c:v>METALMECCANICA (inclusi autoveicoli)</c:v>
                </c:pt>
                <c:pt idx="2">
                  <c:v>ABBIGLIAMENTO, MOBILI, PIASTRELLE</c:v>
                </c:pt>
              </c:strCache>
            </c:strRef>
          </c:cat>
          <c:val>
            <c:numRef>
              <c:f>Tabella!$B$34:$B$36</c:f>
              <c:numCache>
                <c:formatCode>0.0%</c:formatCode>
                <c:ptCount val="3"/>
                <c:pt idx="0">
                  <c:v>0.41049999999999998</c:v>
                </c:pt>
                <c:pt idx="1">
                  <c:v>0.307</c:v>
                </c:pt>
                <c:pt idx="2">
                  <c:v>0.28199999999999997</c:v>
                </c:pt>
              </c:numCache>
            </c:numRef>
          </c:val>
          <c:extLst>
            <c:ext xmlns:c16="http://schemas.microsoft.com/office/drawing/2014/chart" uri="{C3380CC4-5D6E-409C-BE32-E72D297353CC}">
              <c16:uniqueId val="{00000004-C94E-4A5C-8E77-3F2BF2451F1F}"/>
            </c:ext>
          </c:extLst>
        </c:ser>
        <c:ser>
          <c:idx val="0"/>
          <c:order val="1"/>
          <c:tx>
            <c:strRef>
              <c:f>Tabella!$B$28</c:f>
              <c:strCache>
                <c:ptCount val="1"/>
                <c:pt idx="0">
                  <c:v>2008</c:v>
                </c:pt>
              </c:strCache>
            </c:strRef>
          </c:tx>
          <c:dPt>
            <c:idx val="0"/>
            <c:bubble3D val="0"/>
            <c:spPr>
              <a:solidFill>
                <a:schemeClr val="accent4">
                  <a:lumMod val="40000"/>
                  <a:lumOff val="60000"/>
                </a:schemeClr>
              </a:solidFill>
              <a:ln w="19050">
                <a:solidFill>
                  <a:schemeClr val="lt1"/>
                </a:solidFill>
              </a:ln>
              <a:effectLst/>
            </c:spPr>
            <c:extLst>
              <c:ext xmlns:c16="http://schemas.microsoft.com/office/drawing/2014/chart" uri="{C3380CC4-5D6E-409C-BE32-E72D297353CC}">
                <c16:uniqueId val="{00000006-C94E-4A5C-8E77-3F2BF2451F1F}"/>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8-C94E-4A5C-8E77-3F2BF2451F1F}"/>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A-C94E-4A5C-8E77-3F2BF2451F1F}"/>
              </c:ext>
            </c:extLst>
          </c:dPt>
          <c:dLbls>
            <c:spPr>
              <a:solidFill>
                <a:schemeClr val="bg1"/>
              </a:solid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mn-lt"/>
                    <a:ea typeface="+mn-ea"/>
                    <a:cs typeface="+mn-cs"/>
                  </a:defRPr>
                </a:pPr>
                <a:endParaRPr lang="it-IT"/>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Tabella!$A$29:$A$31</c:f>
              <c:strCache>
                <c:ptCount val="3"/>
                <c:pt idx="0">
                  <c:v>ALTRI BENI PER LA PERSONA E IL TRASPORTO (farmaci, alimentari, cosmesi, ottica, nautica)</c:v>
                </c:pt>
                <c:pt idx="1">
                  <c:v>METALMECCANICA (inclusi autoveicoli)</c:v>
                </c:pt>
                <c:pt idx="2">
                  <c:v>ABBIGLIAMENTO, MOBILI, PIASTRELLE</c:v>
                </c:pt>
              </c:strCache>
            </c:strRef>
          </c:cat>
          <c:val>
            <c:numRef>
              <c:f>Tabella!$B$29:$B$31</c:f>
              <c:numCache>
                <c:formatCode>0.0%</c:formatCode>
                <c:ptCount val="3"/>
                <c:pt idx="0">
                  <c:v>2.7E-2</c:v>
                </c:pt>
                <c:pt idx="1">
                  <c:v>0.52600000000000002</c:v>
                </c:pt>
                <c:pt idx="2">
                  <c:v>0.44700000000000001</c:v>
                </c:pt>
              </c:numCache>
            </c:numRef>
          </c:val>
          <c:extLst>
            <c:ext xmlns:c16="http://schemas.microsoft.com/office/drawing/2014/chart" uri="{C3380CC4-5D6E-409C-BE32-E72D297353CC}">
              <c16:uniqueId val="{0000000B-C94E-4A5C-8E77-3F2BF2451F1F}"/>
            </c:ext>
          </c:extLst>
        </c:ser>
        <c:dLbls>
          <c:showLegendKey val="0"/>
          <c:showVal val="0"/>
          <c:showCatName val="0"/>
          <c:showSerName val="0"/>
          <c:showPercent val="0"/>
          <c:showBubbleSize val="0"/>
          <c:showLeaderLines val="1"/>
        </c:dLbls>
        <c:firstSliceAng val="0"/>
      </c:pieChart>
    </c:plotArea>
    <c:legend>
      <c:legendPos val="r"/>
      <c:layout>
        <c:manualLayout>
          <c:xMode val="edge"/>
          <c:yMode val="edge"/>
          <c:x val="0.61907575922641112"/>
          <c:y val="0.46281356289614073"/>
          <c:w val="0.33439442435300332"/>
          <c:h val="0.52568379979313329"/>
        </c:manualLayout>
      </c:layout>
      <c:overlay val="0"/>
      <c:spPr>
        <a:noFill/>
        <a:ln>
          <a:noFill/>
        </a:ln>
        <a:effectLst/>
      </c:spPr>
      <c:txPr>
        <a:bodyPr rot="0" spcFirstLastPara="1" vertOverflow="ellipsis" vert="horz" wrap="square" anchor="ctr" anchorCtr="1"/>
        <a:lstStyle/>
        <a:p>
          <a:pPr>
            <a:defRPr sz="1600" b="1" i="0" u="none" strike="noStrike" kern="1200" baseline="0">
              <a:solidFill>
                <a:schemeClr val="tx1"/>
              </a:solidFill>
              <a:latin typeface="+mn-lt"/>
              <a:ea typeface="+mn-ea"/>
              <a:cs typeface="+mn-cs"/>
            </a:defRPr>
          </a:pPr>
          <a:endParaRPr lang="it-IT"/>
        </a:p>
      </c:txPr>
    </c:legend>
    <c:plotVisOnly val="1"/>
    <c:dispBlanksAs val="gap"/>
    <c:showDLblsOverMax val="0"/>
    <c:extLst/>
  </c:chart>
  <c:txPr>
    <a:bodyPr/>
    <a:lstStyle/>
    <a:p>
      <a:pPr>
        <a:defRPr/>
      </a:pPr>
      <a:endParaRPr lang="it-IT"/>
    </a:p>
  </c:txPr>
  <c:externalData r:id="rId1">
    <c:autoUpdate val="0"/>
  </c:externalData>
  <c:userShapes r:id="rId2"/>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2000" b="1" dirty="0">
                <a:solidFill>
                  <a:schemeClr val="tx1"/>
                </a:solidFill>
              </a:rPr>
              <a:t>ITALIA: EXPORT TOTALE MANIFATTURIERO </a:t>
            </a:r>
          </a:p>
          <a:p>
            <a:pPr>
              <a:defRPr/>
            </a:pPr>
            <a:r>
              <a:rPr lang="en-US" sz="2000" b="1" dirty="0">
                <a:solidFill>
                  <a:schemeClr val="tx1"/>
                </a:solidFill>
              </a:rPr>
              <a:t>E EXPORT DELL’INDUSTRIA FARMACEUTICA</a:t>
            </a:r>
          </a:p>
          <a:p>
            <a:pPr>
              <a:defRPr/>
            </a:pPr>
            <a:r>
              <a:rPr lang="en-US" sz="1600" b="1" dirty="0">
                <a:solidFill>
                  <a:schemeClr val="tx1"/>
                </a:solidFill>
              </a:rPr>
              <a:t>(</a:t>
            </a:r>
            <a:r>
              <a:rPr lang="en-US" sz="1600" b="1" dirty="0" err="1">
                <a:solidFill>
                  <a:schemeClr val="tx1"/>
                </a:solidFill>
              </a:rPr>
              <a:t>Indici</a:t>
            </a:r>
            <a:r>
              <a:rPr lang="en-US" sz="1600" b="1" dirty="0">
                <a:solidFill>
                  <a:schemeClr val="tx1"/>
                </a:solidFill>
              </a:rPr>
              <a:t> </a:t>
            </a:r>
            <a:r>
              <a:rPr lang="en-US" sz="1600" b="1" dirty="0" err="1">
                <a:solidFill>
                  <a:schemeClr val="tx1"/>
                </a:solidFill>
              </a:rPr>
              <a:t>dell’export</a:t>
            </a:r>
            <a:r>
              <a:rPr lang="en-US" sz="1600" b="1" dirty="0">
                <a:solidFill>
                  <a:schemeClr val="tx1"/>
                </a:solidFill>
              </a:rPr>
              <a:t> in </a:t>
            </a:r>
            <a:r>
              <a:rPr lang="en-US" sz="1600" b="1" dirty="0" err="1">
                <a:solidFill>
                  <a:schemeClr val="tx1"/>
                </a:solidFill>
              </a:rPr>
              <a:t>valore</a:t>
            </a:r>
            <a:r>
              <a:rPr lang="en-US" sz="1600" b="1" dirty="0">
                <a:solidFill>
                  <a:schemeClr val="tx1"/>
                </a:solidFill>
              </a:rPr>
              <a:t>, base 2014=100) </a:t>
            </a:r>
          </a:p>
          <a:p>
            <a:pPr>
              <a:defRPr/>
            </a:pPr>
            <a:r>
              <a:rPr lang="en-US" i="1" dirty="0">
                <a:solidFill>
                  <a:schemeClr val="tx1"/>
                </a:solidFill>
              </a:rPr>
              <a:t>Fonte: </a:t>
            </a:r>
            <a:r>
              <a:rPr lang="en-US" i="1" dirty="0" err="1">
                <a:solidFill>
                  <a:schemeClr val="tx1"/>
                </a:solidFill>
              </a:rPr>
              <a:t>elaborazione</a:t>
            </a:r>
            <a:r>
              <a:rPr lang="en-US" i="1" dirty="0">
                <a:solidFill>
                  <a:schemeClr val="tx1"/>
                </a:solidFill>
              </a:rPr>
              <a:t> Fondazione Edison </a:t>
            </a:r>
            <a:r>
              <a:rPr lang="en-US" i="1" dirty="0" err="1">
                <a:solidFill>
                  <a:schemeClr val="tx1"/>
                </a:solidFill>
              </a:rPr>
              <a:t>su</a:t>
            </a:r>
            <a:r>
              <a:rPr lang="en-US" i="1" dirty="0">
                <a:solidFill>
                  <a:schemeClr val="tx1"/>
                </a:solidFill>
              </a:rPr>
              <a:t> </a:t>
            </a:r>
            <a:r>
              <a:rPr lang="en-US" i="1" dirty="0" err="1">
                <a:solidFill>
                  <a:schemeClr val="tx1"/>
                </a:solidFill>
              </a:rPr>
              <a:t>dati</a:t>
            </a:r>
            <a:r>
              <a:rPr lang="en-US" i="1" dirty="0">
                <a:solidFill>
                  <a:schemeClr val="tx1"/>
                </a:solidFill>
              </a:rPr>
              <a:t> </a:t>
            </a:r>
            <a:r>
              <a:rPr lang="en-US" i="1" dirty="0" err="1">
                <a:solidFill>
                  <a:schemeClr val="tx1"/>
                </a:solidFill>
              </a:rPr>
              <a:t>Istat</a:t>
            </a:r>
            <a:endParaRPr lang="en-US" i="1" dirty="0">
              <a:solidFill>
                <a:schemeClr val="tx1"/>
              </a:solidFill>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it-IT"/>
        </a:p>
      </c:txPr>
    </c:title>
    <c:autoTitleDeleted val="0"/>
    <c:plotArea>
      <c:layout/>
      <c:lineChart>
        <c:grouping val="standard"/>
        <c:varyColors val="0"/>
        <c:ser>
          <c:idx val="0"/>
          <c:order val="0"/>
          <c:tx>
            <c:strRef>
              <c:f>Dati!$X$20</c:f>
              <c:strCache>
                <c:ptCount val="1"/>
                <c:pt idx="0">
                  <c:v>Farmaceutica</c:v>
                </c:pt>
              </c:strCache>
            </c:strRef>
          </c:tx>
          <c:spPr>
            <a:ln w="63500" cap="rnd">
              <a:solidFill>
                <a:schemeClr val="accent1"/>
              </a:solidFill>
              <a:round/>
            </a:ln>
            <a:effectLst/>
          </c:spPr>
          <c:marker>
            <c:symbol val="none"/>
          </c:marker>
          <c:dLbls>
            <c:dLbl>
              <c:idx val="10"/>
              <c:layout>
                <c:manualLayout>
                  <c:x val="-9.2968748570239471E-2"/>
                  <c:y val="-4.394618627185078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8260-48CD-8115-22AD1EEE7EE1}"/>
                </c:ext>
              </c:extLst>
            </c:dLbl>
            <c:spPr>
              <a:solidFill>
                <a:schemeClr val="bg1"/>
              </a:solid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mn-lt"/>
                    <a:ea typeface="+mn-ea"/>
                    <a:cs typeface="+mn-cs"/>
                  </a:defRPr>
                </a:pPr>
                <a:endParaRPr lang="it-IT"/>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Dati!$Y$19:$AI$19</c:f>
              <c:numCache>
                <c:formatCode>General</c:formatCode>
                <c:ptCount val="11"/>
                <c:pt idx="0">
                  <c:v>2014</c:v>
                </c:pt>
                <c:pt idx="1">
                  <c:v>2015</c:v>
                </c:pt>
                <c:pt idx="2">
                  <c:v>2016</c:v>
                </c:pt>
                <c:pt idx="3">
                  <c:v>2017</c:v>
                </c:pt>
                <c:pt idx="4">
                  <c:v>2018</c:v>
                </c:pt>
                <c:pt idx="5">
                  <c:v>2019</c:v>
                </c:pt>
                <c:pt idx="6">
                  <c:v>2020</c:v>
                </c:pt>
                <c:pt idx="7">
                  <c:v>2021</c:v>
                </c:pt>
                <c:pt idx="8">
                  <c:v>2022</c:v>
                </c:pt>
                <c:pt idx="9">
                  <c:v>2023</c:v>
                </c:pt>
                <c:pt idx="10">
                  <c:v>2024</c:v>
                </c:pt>
              </c:numCache>
            </c:numRef>
          </c:cat>
          <c:val>
            <c:numRef>
              <c:f>Dati!$Y$20:$AI$20</c:f>
              <c:numCache>
                <c:formatCode>0</c:formatCode>
                <c:ptCount val="11"/>
                <c:pt idx="0" formatCode="General">
                  <c:v>100</c:v>
                </c:pt>
                <c:pt idx="1">
                  <c:v>95.173836905911529</c:v>
                </c:pt>
                <c:pt idx="2">
                  <c:v>102.0463605443297</c:v>
                </c:pt>
                <c:pt idx="3">
                  <c:v>118.0999223098294</c:v>
                </c:pt>
                <c:pt idx="4">
                  <c:v>123.83949167422708</c:v>
                </c:pt>
                <c:pt idx="5">
                  <c:v>156.16484949188242</c:v>
                </c:pt>
                <c:pt idx="6">
                  <c:v>162.50490452480349</c:v>
                </c:pt>
                <c:pt idx="7">
                  <c:v>159.28307481902797</c:v>
                </c:pt>
                <c:pt idx="8">
                  <c:v>227.93373569209874</c:v>
                </c:pt>
                <c:pt idx="9">
                  <c:v>234.74412438523063</c:v>
                </c:pt>
                <c:pt idx="10">
                  <c:v>257.15225272721239</c:v>
                </c:pt>
              </c:numCache>
            </c:numRef>
          </c:val>
          <c:smooth val="0"/>
          <c:extLst>
            <c:ext xmlns:c16="http://schemas.microsoft.com/office/drawing/2014/chart" uri="{C3380CC4-5D6E-409C-BE32-E72D297353CC}">
              <c16:uniqueId val="{00000001-8260-48CD-8115-22AD1EEE7EE1}"/>
            </c:ext>
          </c:extLst>
        </c:ser>
        <c:ser>
          <c:idx val="1"/>
          <c:order val="1"/>
          <c:tx>
            <c:strRef>
              <c:f>Dati!$X$21</c:f>
              <c:strCache>
                <c:ptCount val="1"/>
                <c:pt idx="0">
                  <c:v>Totale manifattura</c:v>
                </c:pt>
              </c:strCache>
            </c:strRef>
          </c:tx>
          <c:spPr>
            <a:ln w="63500" cap="rnd">
              <a:solidFill>
                <a:schemeClr val="accent2"/>
              </a:solidFill>
              <a:round/>
            </a:ln>
            <a:effectLst/>
          </c:spPr>
          <c:marker>
            <c:symbol val="none"/>
          </c:marker>
          <c:dLbls>
            <c:dLbl>
              <c:idx val="10"/>
              <c:layout>
                <c:manualLayout>
                  <c:x val="-4.1015624369223298E-2"/>
                  <c:y val="-0.10044842576423035"/>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8260-48CD-8115-22AD1EEE7EE1}"/>
                </c:ext>
              </c:extLst>
            </c:dLbl>
            <c:spPr>
              <a:solidFill>
                <a:schemeClr val="bg1"/>
              </a:solid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mn-lt"/>
                    <a:ea typeface="+mn-ea"/>
                    <a:cs typeface="+mn-cs"/>
                  </a:defRPr>
                </a:pPr>
                <a:endParaRPr lang="it-IT"/>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Dati!$Y$19:$AI$19</c:f>
              <c:numCache>
                <c:formatCode>General</c:formatCode>
                <c:ptCount val="11"/>
                <c:pt idx="0">
                  <c:v>2014</c:v>
                </c:pt>
                <c:pt idx="1">
                  <c:v>2015</c:v>
                </c:pt>
                <c:pt idx="2">
                  <c:v>2016</c:v>
                </c:pt>
                <c:pt idx="3">
                  <c:v>2017</c:v>
                </c:pt>
                <c:pt idx="4">
                  <c:v>2018</c:v>
                </c:pt>
                <c:pt idx="5">
                  <c:v>2019</c:v>
                </c:pt>
                <c:pt idx="6">
                  <c:v>2020</c:v>
                </c:pt>
                <c:pt idx="7">
                  <c:v>2021</c:v>
                </c:pt>
                <c:pt idx="8">
                  <c:v>2022</c:v>
                </c:pt>
                <c:pt idx="9">
                  <c:v>2023</c:v>
                </c:pt>
                <c:pt idx="10">
                  <c:v>2024</c:v>
                </c:pt>
              </c:numCache>
            </c:numRef>
          </c:cat>
          <c:val>
            <c:numRef>
              <c:f>Dati!$Y$21:$AI$21</c:f>
              <c:numCache>
                <c:formatCode>0</c:formatCode>
                <c:ptCount val="11"/>
                <c:pt idx="0" formatCode="General">
                  <c:v>100</c:v>
                </c:pt>
                <c:pt idx="1">
                  <c:v>103.28093641384208</c:v>
                </c:pt>
                <c:pt idx="2">
                  <c:v>104.55006690952362</c:v>
                </c:pt>
                <c:pt idx="3">
                  <c:v>112.53228719717221</c:v>
                </c:pt>
                <c:pt idx="4">
                  <c:v>116.78312977344444</c:v>
                </c:pt>
                <c:pt idx="5">
                  <c:v>120.51483946633832</c:v>
                </c:pt>
                <c:pt idx="6">
                  <c:v>109.56236020037704</c:v>
                </c:pt>
                <c:pt idx="7">
                  <c:v>130.16172275155716</c:v>
                </c:pt>
                <c:pt idx="8">
                  <c:v>155.63651017426307</c:v>
                </c:pt>
                <c:pt idx="9">
                  <c:v>155.81376535363088</c:v>
                </c:pt>
                <c:pt idx="10">
                  <c:v>155.0442360957326</c:v>
                </c:pt>
              </c:numCache>
            </c:numRef>
          </c:val>
          <c:smooth val="0"/>
          <c:extLst>
            <c:ext xmlns:c16="http://schemas.microsoft.com/office/drawing/2014/chart" uri="{C3380CC4-5D6E-409C-BE32-E72D297353CC}">
              <c16:uniqueId val="{00000003-8260-48CD-8115-22AD1EEE7EE1}"/>
            </c:ext>
          </c:extLst>
        </c:ser>
        <c:dLbls>
          <c:showLegendKey val="0"/>
          <c:showVal val="0"/>
          <c:showCatName val="0"/>
          <c:showSerName val="0"/>
          <c:showPercent val="0"/>
          <c:showBubbleSize val="0"/>
        </c:dLbls>
        <c:smooth val="0"/>
        <c:axId val="141575792"/>
        <c:axId val="233527232"/>
      </c:lineChart>
      <c:catAx>
        <c:axId val="1415757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1" i="0" u="none" strike="noStrike" kern="1200" baseline="0">
                <a:solidFill>
                  <a:schemeClr val="tx1"/>
                </a:solidFill>
                <a:latin typeface="+mn-lt"/>
                <a:ea typeface="+mn-ea"/>
                <a:cs typeface="+mn-cs"/>
              </a:defRPr>
            </a:pPr>
            <a:endParaRPr lang="it-IT"/>
          </a:p>
        </c:txPr>
        <c:crossAx val="233527232"/>
        <c:crosses val="autoZero"/>
        <c:auto val="1"/>
        <c:lblAlgn val="ctr"/>
        <c:lblOffset val="100"/>
        <c:noMultiLvlLbl val="0"/>
      </c:catAx>
      <c:valAx>
        <c:axId val="233527232"/>
        <c:scaling>
          <c:orientation val="minMax"/>
          <c:min val="80"/>
        </c:scaling>
        <c:delete val="0"/>
        <c:axPos val="l"/>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1" i="0" u="none" strike="noStrike" kern="1200" baseline="0">
                <a:solidFill>
                  <a:schemeClr val="tx1"/>
                </a:solidFill>
                <a:latin typeface="+mn-lt"/>
                <a:ea typeface="+mn-ea"/>
                <a:cs typeface="+mn-cs"/>
              </a:defRPr>
            </a:pPr>
            <a:endParaRPr lang="it-IT"/>
          </a:p>
        </c:txPr>
        <c:crossAx val="141575792"/>
        <c:crosses val="autoZero"/>
        <c:crossBetween val="between"/>
      </c:valAx>
      <c:spPr>
        <a:solidFill>
          <a:schemeClr val="accent6">
            <a:lumMod val="20000"/>
            <a:lumOff val="80000"/>
          </a:schemeClr>
        </a:solidFill>
        <a:ln>
          <a:noFill/>
        </a:ln>
        <a:effectLst/>
      </c:spPr>
    </c:plotArea>
    <c:legend>
      <c:legendPos val="r"/>
      <c:layout>
        <c:manualLayout>
          <c:xMode val="edge"/>
          <c:yMode val="edge"/>
          <c:x val="0.76637468063523195"/>
          <c:y val="0.44744846827685142"/>
          <c:w val="0.22542219449092343"/>
          <c:h val="0.10605514842671994"/>
        </c:manualLayout>
      </c:layout>
      <c:overlay val="0"/>
      <c:spPr>
        <a:noFill/>
        <a:ln>
          <a:noFill/>
        </a:ln>
        <a:effectLst/>
      </c:spPr>
      <c:txPr>
        <a:bodyPr rot="0" spcFirstLastPara="1" vertOverflow="ellipsis" vert="horz" wrap="square" anchor="ctr" anchorCtr="1"/>
        <a:lstStyle/>
        <a:p>
          <a:pPr>
            <a:defRPr sz="1600" b="1" i="0" u="none" strike="noStrike" kern="1200" baseline="0">
              <a:solidFill>
                <a:schemeClr val="tx1"/>
              </a:solidFill>
              <a:latin typeface="+mn-lt"/>
              <a:ea typeface="+mn-ea"/>
              <a:cs typeface="+mn-cs"/>
            </a:defRPr>
          </a:pPr>
          <a:endParaRPr lang="it-IT"/>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it-IT"/>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it-IT" sz="2000" b="1">
                <a:solidFill>
                  <a:schemeClr val="tx1"/>
                </a:solidFill>
              </a:rPr>
              <a:t>BILANCIA COMMERCIALE DELL'ITALIA NELLA FARMACEUTICA</a:t>
            </a:r>
          </a:p>
          <a:p>
            <a:pPr>
              <a:defRPr/>
            </a:pPr>
            <a:r>
              <a:rPr lang="it-IT" sz="1800" b="1">
                <a:solidFill>
                  <a:schemeClr val="tx1"/>
                </a:solidFill>
              </a:rPr>
              <a:t>(miliardi di euro)</a:t>
            </a:r>
          </a:p>
          <a:p>
            <a:pPr>
              <a:defRPr/>
            </a:pPr>
            <a:r>
              <a:rPr lang="it-IT" sz="1600" b="0" i="1">
                <a:solidFill>
                  <a:schemeClr val="tx1"/>
                </a:solidFill>
              </a:rPr>
              <a:t>Fonte: elaborazione Fondazione Edison su dati Istat</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it-IT"/>
        </a:p>
      </c:txPr>
    </c:title>
    <c:autoTitleDeleted val="0"/>
    <c:plotArea>
      <c:layout/>
      <c:lineChart>
        <c:grouping val="standard"/>
        <c:varyColors val="0"/>
        <c:ser>
          <c:idx val="0"/>
          <c:order val="0"/>
          <c:tx>
            <c:strRef>
              <c:f>'tabella - 2025-05-07T171739.827'!$A$24</c:f>
              <c:strCache>
                <c:ptCount val="1"/>
                <c:pt idx="0">
                  <c:v>Totale prodotti farmaceutici</c:v>
                </c:pt>
              </c:strCache>
            </c:strRef>
          </c:tx>
          <c:spPr>
            <a:ln w="63500" cap="rnd">
              <a:solidFill>
                <a:schemeClr val="accent1"/>
              </a:solidFill>
              <a:round/>
            </a:ln>
            <a:effectLst/>
          </c:spPr>
          <c:marker>
            <c:symbol val="none"/>
          </c:marker>
          <c:dLbls>
            <c:dLbl>
              <c:idx val="10"/>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123F-4D25-A59D-4EBF403A8414}"/>
                </c:ext>
              </c:extLst>
            </c:dLbl>
            <c:spPr>
              <a:solidFill>
                <a:schemeClr val="bg1"/>
              </a:solid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it-IT"/>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'tabella - 2025-05-07T171739.827'!$B$23:$L$23</c:f>
              <c:numCache>
                <c:formatCode>General</c:formatCode>
                <c:ptCount val="11"/>
                <c:pt idx="0">
                  <c:v>2014</c:v>
                </c:pt>
                <c:pt idx="1">
                  <c:v>2015</c:v>
                </c:pt>
                <c:pt idx="2">
                  <c:v>2016</c:v>
                </c:pt>
                <c:pt idx="3">
                  <c:v>2017</c:v>
                </c:pt>
                <c:pt idx="4">
                  <c:v>2018</c:v>
                </c:pt>
                <c:pt idx="5">
                  <c:v>2019</c:v>
                </c:pt>
                <c:pt idx="6">
                  <c:v>2020</c:v>
                </c:pt>
                <c:pt idx="7">
                  <c:v>2021</c:v>
                </c:pt>
                <c:pt idx="8">
                  <c:v>2022</c:v>
                </c:pt>
                <c:pt idx="9">
                  <c:v>2023</c:v>
                </c:pt>
                <c:pt idx="10">
                  <c:v>2024</c:v>
                </c:pt>
              </c:numCache>
            </c:numRef>
          </c:cat>
          <c:val>
            <c:numRef>
              <c:f>'tabella - 2025-05-07T171739.827'!$B$24:$L$24</c:f>
              <c:numCache>
                <c:formatCode>#,##0.0</c:formatCode>
                <c:ptCount val="11"/>
                <c:pt idx="0">
                  <c:v>1.1056166629999999</c:v>
                </c:pt>
                <c:pt idx="1">
                  <c:v>-2.230063457</c:v>
                </c:pt>
                <c:pt idx="2">
                  <c:v>-1.5805748610000001</c:v>
                </c:pt>
                <c:pt idx="3">
                  <c:v>0.47816126199999998</c:v>
                </c:pt>
                <c:pt idx="4">
                  <c:v>-0.61586812300000005</c:v>
                </c:pt>
                <c:pt idx="5">
                  <c:v>3.7334013800000001</c:v>
                </c:pt>
                <c:pt idx="6">
                  <c:v>4.3882875910000001</c:v>
                </c:pt>
                <c:pt idx="7">
                  <c:v>3.0194949769999999</c:v>
                </c:pt>
                <c:pt idx="8">
                  <c:v>9.0874557980000006</c:v>
                </c:pt>
                <c:pt idx="9">
                  <c:v>10.616387969</c:v>
                </c:pt>
                <c:pt idx="10">
                  <c:v>11.167374209</c:v>
                </c:pt>
              </c:numCache>
            </c:numRef>
          </c:val>
          <c:smooth val="0"/>
          <c:extLst>
            <c:ext xmlns:c16="http://schemas.microsoft.com/office/drawing/2014/chart" uri="{C3380CC4-5D6E-409C-BE32-E72D297353CC}">
              <c16:uniqueId val="{00000001-123F-4D25-A59D-4EBF403A8414}"/>
            </c:ext>
          </c:extLst>
        </c:ser>
        <c:ser>
          <c:idx val="1"/>
          <c:order val="1"/>
          <c:tx>
            <c:strRef>
              <c:f>'tabella - 2025-05-07T171739.827'!$A$25</c:f>
              <c:strCache>
                <c:ptCount val="1"/>
                <c:pt idx="0">
                  <c:v>Prodotti farmaceutici di base</c:v>
                </c:pt>
              </c:strCache>
            </c:strRef>
          </c:tx>
          <c:spPr>
            <a:ln w="63500" cap="rnd">
              <a:solidFill>
                <a:schemeClr val="accent2"/>
              </a:solidFill>
              <a:round/>
            </a:ln>
            <a:effectLst/>
          </c:spPr>
          <c:marker>
            <c:symbol val="none"/>
          </c:marker>
          <c:dLbls>
            <c:dLbl>
              <c:idx val="10"/>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123F-4D25-A59D-4EBF403A8414}"/>
                </c:ext>
              </c:extLst>
            </c:dLbl>
            <c:spPr>
              <a:solidFill>
                <a:schemeClr val="bg1"/>
              </a:solid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mn-lt"/>
                    <a:ea typeface="+mn-ea"/>
                    <a:cs typeface="+mn-cs"/>
                  </a:defRPr>
                </a:pPr>
                <a:endParaRPr lang="it-IT"/>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'tabella - 2025-05-07T171739.827'!$B$23:$L$23</c:f>
              <c:numCache>
                <c:formatCode>General</c:formatCode>
                <c:ptCount val="11"/>
                <c:pt idx="0">
                  <c:v>2014</c:v>
                </c:pt>
                <c:pt idx="1">
                  <c:v>2015</c:v>
                </c:pt>
                <c:pt idx="2">
                  <c:v>2016</c:v>
                </c:pt>
                <c:pt idx="3">
                  <c:v>2017</c:v>
                </c:pt>
                <c:pt idx="4">
                  <c:v>2018</c:v>
                </c:pt>
                <c:pt idx="5">
                  <c:v>2019</c:v>
                </c:pt>
                <c:pt idx="6">
                  <c:v>2020</c:v>
                </c:pt>
                <c:pt idx="7">
                  <c:v>2021</c:v>
                </c:pt>
                <c:pt idx="8">
                  <c:v>2022</c:v>
                </c:pt>
                <c:pt idx="9">
                  <c:v>2023</c:v>
                </c:pt>
                <c:pt idx="10">
                  <c:v>2024</c:v>
                </c:pt>
              </c:numCache>
            </c:numRef>
          </c:cat>
          <c:val>
            <c:numRef>
              <c:f>'tabella - 2025-05-07T171739.827'!$B$25:$L$25</c:f>
              <c:numCache>
                <c:formatCode>#,##0.0</c:formatCode>
                <c:ptCount val="11"/>
                <c:pt idx="0">
                  <c:v>-1.9120253009999999</c:v>
                </c:pt>
                <c:pt idx="1">
                  <c:v>-1.6995809159999999</c:v>
                </c:pt>
                <c:pt idx="2">
                  <c:v>-1.6977271519999999</c:v>
                </c:pt>
                <c:pt idx="3">
                  <c:v>-1.514572722</c:v>
                </c:pt>
                <c:pt idx="4">
                  <c:v>-1.5988866829999999</c:v>
                </c:pt>
                <c:pt idx="5">
                  <c:v>-2.2493998450000001</c:v>
                </c:pt>
                <c:pt idx="6">
                  <c:v>-2.4775539790000001</c:v>
                </c:pt>
                <c:pt idx="7">
                  <c:v>-2.4548278400000001</c:v>
                </c:pt>
                <c:pt idx="8">
                  <c:v>-3.7580584030000002</c:v>
                </c:pt>
                <c:pt idx="9">
                  <c:v>-6.0654316579999996</c:v>
                </c:pt>
                <c:pt idx="10">
                  <c:v>-10.081307554</c:v>
                </c:pt>
              </c:numCache>
            </c:numRef>
          </c:val>
          <c:smooth val="0"/>
          <c:extLst>
            <c:ext xmlns:c16="http://schemas.microsoft.com/office/drawing/2014/chart" uri="{C3380CC4-5D6E-409C-BE32-E72D297353CC}">
              <c16:uniqueId val="{00000003-123F-4D25-A59D-4EBF403A8414}"/>
            </c:ext>
          </c:extLst>
        </c:ser>
        <c:ser>
          <c:idx val="2"/>
          <c:order val="2"/>
          <c:tx>
            <c:strRef>
              <c:f>'tabella - 2025-05-07T171739.827'!$A$26</c:f>
              <c:strCache>
                <c:ptCount val="1"/>
                <c:pt idx="0">
                  <c:v>Medicinali e preparati farmaceutici</c:v>
                </c:pt>
              </c:strCache>
            </c:strRef>
          </c:tx>
          <c:spPr>
            <a:ln w="63500" cap="rnd">
              <a:solidFill>
                <a:schemeClr val="accent6"/>
              </a:solidFill>
              <a:round/>
            </a:ln>
            <a:effectLst/>
          </c:spPr>
          <c:marker>
            <c:symbol val="none"/>
          </c:marker>
          <c:dLbls>
            <c:dLbl>
              <c:idx val="10"/>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123F-4D25-A59D-4EBF403A8414}"/>
                </c:ext>
              </c:extLst>
            </c:dLbl>
            <c:spPr>
              <a:solidFill>
                <a:schemeClr val="bg1"/>
              </a:solid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mn-lt"/>
                    <a:ea typeface="+mn-ea"/>
                    <a:cs typeface="+mn-cs"/>
                  </a:defRPr>
                </a:pPr>
                <a:endParaRPr lang="it-IT"/>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'tabella - 2025-05-07T171739.827'!$B$23:$L$23</c:f>
              <c:numCache>
                <c:formatCode>General</c:formatCode>
                <c:ptCount val="11"/>
                <c:pt idx="0">
                  <c:v>2014</c:v>
                </c:pt>
                <c:pt idx="1">
                  <c:v>2015</c:v>
                </c:pt>
                <c:pt idx="2">
                  <c:v>2016</c:v>
                </c:pt>
                <c:pt idx="3">
                  <c:v>2017</c:v>
                </c:pt>
                <c:pt idx="4">
                  <c:v>2018</c:v>
                </c:pt>
                <c:pt idx="5">
                  <c:v>2019</c:v>
                </c:pt>
                <c:pt idx="6">
                  <c:v>2020</c:v>
                </c:pt>
                <c:pt idx="7">
                  <c:v>2021</c:v>
                </c:pt>
                <c:pt idx="8">
                  <c:v>2022</c:v>
                </c:pt>
                <c:pt idx="9">
                  <c:v>2023</c:v>
                </c:pt>
                <c:pt idx="10">
                  <c:v>2024</c:v>
                </c:pt>
              </c:numCache>
            </c:numRef>
          </c:cat>
          <c:val>
            <c:numRef>
              <c:f>'tabella - 2025-05-07T171739.827'!$B$26:$L$26</c:f>
              <c:numCache>
                <c:formatCode>#,##0.0</c:formatCode>
                <c:ptCount val="11"/>
                <c:pt idx="0">
                  <c:v>3.0176419640000001</c:v>
                </c:pt>
                <c:pt idx="1">
                  <c:v>-0.53048254100000003</c:v>
                </c:pt>
                <c:pt idx="2">
                  <c:v>0.11715229100000001</c:v>
                </c:pt>
                <c:pt idx="3">
                  <c:v>1.992733984</c:v>
                </c:pt>
                <c:pt idx="4">
                  <c:v>0.98301855999999999</c:v>
                </c:pt>
                <c:pt idx="5">
                  <c:v>5.9828012250000002</c:v>
                </c:pt>
                <c:pt idx="6">
                  <c:v>6.8658415699999997</c:v>
                </c:pt>
                <c:pt idx="7">
                  <c:v>5.474322817</c:v>
                </c:pt>
                <c:pt idx="8">
                  <c:v>12.845514201</c:v>
                </c:pt>
                <c:pt idx="9">
                  <c:v>16.681819626999999</c:v>
                </c:pt>
                <c:pt idx="10">
                  <c:v>21.248681763</c:v>
                </c:pt>
              </c:numCache>
            </c:numRef>
          </c:val>
          <c:smooth val="0"/>
          <c:extLst>
            <c:ext xmlns:c16="http://schemas.microsoft.com/office/drawing/2014/chart" uri="{C3380CC4-5D6E-409C-BE32-E72D297353CC}">
              <c16:uniqueId val="{00000005-123F-4D25-A59D-4EBF403A8414}"/>
            </c:ext>
          </c:extLst>
        </c:ser>
        <c:dLbls>
          <c:showLegendKey val="0"/>
          <c:showVal val="0"/>
          <c:showCatName val="0"/>
          <c:showSerName val="0"/>
          <c:showPercent val="0"/>
          <c:showBubbleSize val="0"/>
        </c:dLbls>
        <c:smooth val="0"/>
        <c:axId val="1335143616"/>
        <c:axId val="1335138816"/>
      </c:lineChart>
      <c:catAx>
        <c:axId val="1335143616"/>
        <c:scaling>
          <c:orientation val="minMax"/>
        </c:scaling>
        <c:delete val="0"/>
        <c:axPos val="b"/>
        <c:numFmt formatCode="General" sourceLinked="1"/>
        <c:majorTickMark val="none"/>
        <c:minorTickMark val="none"/>
        <c:tickLblPos val="low"/>
        <c:spPr>
          <a:noFill/>
          <a:ln w="19050" cap="flat" cmpd="sng" algn="ctr">
            <a:solidFill>
              <a:schemeClr val="tx1"/>
            </a:solidFill>
            <a:round/>
          </a:ln>
          <a:effectLst/>
        </c:spPr>
        <c:txPr>
          <a:bodyPr rot="-60000000" spcFirstLastPara="1" vertOverflow="ellipsis" vert="horz" wrap="square" anchor="ctr" anchorCtr="1"/>
          <a:lstStyle/>
          <a:p>
            <a:pPr>
              <a:defRPr sz="1600" b="1" i="0" u="none" strike="noStrike" kern="1200" baseline="0">
                <a:solidFill>
                  <a:schemeClr val="tx1"/>
                </a:solidFill>
                <a:latin typeface="+mn-lt"/>
                <a:ea typeface="+mn-ea"/>
                <a:cs typeface="+mn-cs"/>
              </a:defRPr>
            </a:pPr>
            <a:endParaRPr lang="it-IT"/>
          </a:p>
        </c:txPr>
        <c:crossAx val="1335138816"/>
        <c:crosses val="autoZero"/>
        <c:auto val="1"/>
        <c:lblAlgn val="ctr"/>
        <c:lblOffset val="100"/>
        <c:noMultiLvlLbl val="0"/>
      </c:catAx>
      <c:valAx>
        <c:axId val="1335138816"/>
        <c:scaling>
          <c:orientation val="minMax"/>
        </c:scaling>
        <c:delete val="0"/>
        <c:axPos val="l"/>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600" b="1" i="0" u="none" strike="noStrike" kern="1200" baseline="0">
                <a:solidFill>
                  <a:schemeClr val="tx1"/>
                </a:solidFill>
                <a:latin typeface="+mn-lt"/>
                <a:ea typeface="+mn-ea"/>
                <a:cs typeface="+mn-cs"/>
              </a:defRPr>
            </a:pPr>
            <a:endParaRPr lang="it-IT"/>
          </a:p>
        </c:txPr>
        <c:crossAx val="133514361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600" b="1" i="0" u="none" strike="noStrike" kern="1200" baseline="0">
              <a:solidFill>
                <a:schemeClr val="tx1"/>
              </a:solidFill>
              <a:latin typeface="+mn-lt"/>
              <a:ea typeface="+mn-ea"/>
              <a:cs typeface="+mn-cs"/>
            </a:defRPr>
          </a:pPr>
          <a:endParaRPr lang="it-IT"/>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it-IT"/>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it-IT" sz="2000" b="1" i="0" u="none" strike="noStrike" baseline="0" dirty="0">
                <a:solidFill>
                  <a:schemeClr val="tx1"/>
                </a:solidFill>
                <a:effectLst/>
              </a:rPr>
              <a:t>COME LA FARMACEUTICA E L’AGRO-ALIMENTARE HANNO COMPENSATO NEL 2024 I CALI DELL’EXPORT DEI SETTORI IN CRISI</a:t>
            </a:r>
          </a:p>
          <a:p>
            <a:pPr>
              <a:defRPr/>
            </a:pPr>
            <a:r>
              <a:rPr lang="it-IT" sz="1800" b="1" i="0" u="none" strike="noStrike" baseline="0" dirty="0">
                <a:solidFill>
                  <a:schemeClr val="tx1"/>
                </a:solidFill>
                <a:effectLst/>
              </a:rPr>
              <a:t>(variazioni delle esportazioni in miliardi di euro rispetto al 2023)</a:t>
            </a:r>
          </a:p>
          <a:p>
            <a:pPr>
              <a:defRPr/>
            </a:pPr>
            <a:r>
              <a:rPr lang="it-IT" sz="1600" b="0" i="1" u="none" strike="noStrike" baseline="0" dirty="0">
                <a:solidFill>
                  <a:schemeClr val="tx1"/>
                </a:solidFill>
                <a:effectLst/>
              </a:rPr>
              <a:t>Fonte: elaborazione di M. Fortis su dati Istat</a:t>
            </a:r>
            <a:r>
              <a:rPr lang="it-IT" sz="2000" b="1" i="1" u="none" strike="noStrike" baseline="0" dirty="0">
                <a:solidFill>
                  <a:schemeClr val="tx1"/>
                </a:solidFill>
              </a:rPr>
              <a:t> </a:t>
            </a:r>
            <a:endParaRPr lang="en-US" sz="2000" b="1" i="1" dirty="0">
              <a:solidFill>
                <a:schemeClr val="tx1"/>
              </a:solidFill>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it-IT"/>
        </a:p>
      </c:txPr>
    </c:title>
    <c:autoTitleDeleted val="0"/>
    <c:plotArea>
      <c:layout/>
      <c:barChart>
        <c:barDir val="col"/>
        <c:grouping val="clustered"/>
        <c:varyColors val="0"/>
        <c:ser>
          <c:idx val="0"/>
          <c:order val="0"/>
          <c:tx>
            <c:strRef>
              <c:f>Foglio1!$B$2</c:f>
              <c:strCache>
                <c:ptCount val="1"/>
                <c:pt idx="0">
                  <c:v>Variazioni</c:v>
                </c:pt>
              </c:strCache>
            </c:strRef>
          </c:tx>
          <c:spPr>
            <a:solidFill>
              <a:schemeClr val="accent1"/>
            </a:solidFill>
            <a:ln>
              <a:noFill/>
            </a:ln>
            <a:effectLst/>
          </c:spPr>
          <c:invertIfNegative val="0"/>
          <c:dPt>
            <c:idx val="0"/>
            <c:invertIfNegative val="0"/>
            <c:bubble3D val="0"/>
            <c:spPr>
              <a:solidFill>
                <a:srgbClr val="C00000"/>
              </a:solidFill>
              <a:ln>
                <a:noFill/>
              </a:ln>
              <a:effectLst/>
            </c:spPr>
            <c:extLst>
              <c:ext xmlns:c16="http://schemas.microsoft.com/office/drawing/2014/chart" uri="{C3380CC4-5D6E-409C-BE32-E72D297353CC}">
                <c16:uniqueId val="{00000009-694B-46C8-8DF1-CF13F7F6CDB8}"/>
              </c:ext>
            </c:extLst>
          </c:dPt>
          <c:dPt>
            <c:idx val="1"/>
            <c:invertIfNegative val="0"/>
            <c:bubble3D val="0"/>
            <c:spPr>
              <a:solidFill>
                <a:srgbClr val="70AD47"/>
              </a:solidFill>
              <a:ln>
                <a:noFill/>
              </a:ln>
              <a:effectLst/>
            </c:spPr>
            <c:extLst>
              <c:ext xmlns:c16="http://schemas.microsoft.com/office/drawing/2014/chart" uri="{C3380CC4-5D6E-409C-BE32-E72D297353CC}">
                <c16:uniqueId val="{0000000A-694B-46C8-8DF1-CF13F7F6CDB8}"/>
              </c:ext>
            </c:extLst>
          </c:dPt>
          <c:dPt>
            <c:idx val="2"/>
            <c:invertIfNegative val="0"/>
            <c:bubble3D val="0"/>
            <c:spPr>
              <a:solidFill>
                <a:srgbClr val="70AD47"/>
              </a:solidFill>
              <a:ln>
                <a:noFill/>
              </a:ln>
              <a:effectLst/>
            </c:spPr>
            <c:extLst>
              <c:ext xmlns:c16="http://schemas.microsoft.com/office/drawing/2014/chart" uri="{C3380CC4-5D6E-409C-BE32-E72D297353CC}">
                <c16:uniqueId val="{0000000B-694B-46C8-8DF1-CF13F7F6CDB8}"/>
              </c:ext>
            </c:extLst>
          </c:dPt>
          <c:dPt>
            <c:idx val="3"/>
            <c:invertIfNegative val="0"/>
            <c:bubble3D val="0"/>
            <c:spPr>
              <a:solidFill>
                <a:srgbClr val="C00000"/>
              </a:solidFill>
              <a:ln>
                <a:noFill/>
              </a:ln>
              <a:effectLst/>
            </c:spPr>
            <c:extLst>
              <c:ext xmlns:c16="http://schemas.microsoft.com/office/drawing/2014/chart" uri="{C3380CC4-5D6E-409C-BE32-E72D297353CC}">
                <c16:uniqueId val="{00000001-694B-46C8-8DF1-CF13F7F6CDB8}"/>
              </c:ext>
            </c:extLst>
          </c:dPt>
          <c:dPt>
            <c:idx val="4"/>
            <c:invertIfNegative val="0"/>
            <c:bubble3D val="0"/>
            <c:spPr>
              <a:solidFill>
                <a:srgbClr val="C00000"/>
              </a:solidFill>
              <a:ln>
                <a:noFill/>
              </a:ln>
              <a:effectLst/>
            </c:spPr>
            <c:extLst>
              <c:ext xmlns:c16="http://schemas.microsoft.com/office/drawing/2014/chart" uri="{C3380CC4-5D6E-409C-BE32-E72D297353CC}">
                <c16:uniqueId val="{00000003-694B-46C8-8DF1-CF13F7F6CDB8}"/>
              </c:ext>
            </c:extLst>
          </c:dPt>
          <c:dPt>
            <c:idx val="5"/>
            <c:invertIfNegative val="0"/>
            <c:bubble3D val="0"/>
            <c:spPr>
              <a:solidFill>
                <a:srgbClr val="C00000"/>
              </a:solidFill>
              <a:ln>
                <a:noFill/>
              </a:ln>
              <a:effectLst/>
            </c:spPr>
            <c:extLst>
              <c:ext xmlns:c16="http://schemas.microsoft.com/office/drawing/2014/chart" uri="{C3380CC4-5D6E-409C-BE32-E72D297353CC}">
                <c16:uniqueId val="{00000005-694B-46C8-8DF1-CF13F7F6CDB8}"/>
              </c:ext>
            </c:extLst>
          </c:dPt>
          <c:dPt>
            <c:idx val="6"/>
            <c:invertIfNegative val="0"/>
            <c:bubble3D val="0"/>
            <c:spPr>
              <a:solidFill>
                <a:srgbClr val="70AD47"/>
              </a:solidFill>
              <a:ln>
                <a:noFill/>
              </a:ln>
              <a:effectLst/>
            </c:spPr>
            <c:extLst>
              <c:ext xmlns:c16="http://schemas.microsoft.com/office/drawing/2014/chart" uri="{C3380CC4-5D6E-409C-BE32-E72D297353CC}">
                <c16:uniqueId val="{00000007-694B-46C8-8DF1-CF13F7F6CDB8}"/>
              </c:ext>
            </c:extLst>
          </c:dPt>
          <c:dLbls>
            <c:spPr>
              <a:solidFill>
                <a:schemeClr val="bg1"/>
              </a:solid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mn-lt"/>
                    <a:ea typeface="+mn-ea"/>
                    <a:cs typeface="+mn-cs"/>
                  </a:defRPr>
                </a:pPr>
                <a:endParaRPr lang="it-IT"/>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Foglio1!$A$3:$A$9</c:f>
              <c:strCache>
                <c:ptCount val="7"/>
                <c:pt idx="0">
                  <c:v>Autoveicoli</c:v>
                </c:pt>
                <c:pt idx="1">
                  <c:v>Agricoltura </c:v>
                </c:pt>
                <c:pt idx="2">
                  <c:v>Alimentari, bevande e tabacco</c:v>
                </c:pt>
                <c:pt idx="3">
                  <c:v>Moda</c:v>
                </c:pt>
                <c:pt idx="4">
                  <c:v>Macchine e apparecchi</c:v>
                </c:pt>
                <c:pt idx="5">
                  <c:v>Mobili</c:v>
                </c:pt>
                <c:pt idx="6">
                  <c:v>Medicinali e prodotti farmaceutici</c:v>
                </c:pt>
              </c:strCache>
            </c:strRef>
          </c:cat>
          <c:val>
            <c:numRef>
              <c:f>Foglio1!$B$3:$B$9</c:f>
              <c:numCache>
                <c:formatCode>General</c:formatCode>
                <c:ptCount val="7"/>
                <c:pt idx="0">
                  <c:v>-4.8</c:v>
                </c:pt>
                <c:pt idx="1">
                  <c:v>0.5</c:v>
                </c:pt>
                <c:pt idx="2">
                  <c:v>4.4000000000000004</c:v>
                </c:pt>
                <c:pt idx="3">
                  <c:v>-2.9</c:v>
                </c:pt>
                <c:pt idx="4">
                  <c:v>-1.4</c:v>
                </c:pt>
                <c:pt idx="5">
                  <c:v>-0.3</c:v>
                </c:pt>
                <c:pt idx="6">
                  <c:v>4.7</c:v>
                </c:pt>
              </c:numCache>
            </c:numRef>
          </c:val>
          <c:extLst>
            <c:ext xmlns:c16="http://schemas.microsoft.com/office/drawing/2014/chart" uri="{C3380CC4-5D6E-409C-BE32-E72D297353CC}">
              <c16:uniqueId val="{00000008-694B-46C8-8DF1-CF13F7F6CDB8}"/>
            </c:ext>
          </c:extLst>
        </c:ser>
        <c:dLbls>
          <c:showLegendKey val="0"/>
          <c:showVal val="0"/>
          <c:showCatName val="0"/>
          <c:showSerName val="0"/>
          <c:showPercent val="0"/>
          <c:showBubbleSize val="0"/>
        </c:dLbls>
        <c:gapWidth val="219"/>
        <c:overlap val="-27"/>
        <c:axId val="2113657152"/>
        <c:axId val="2113656672"/>
      </c:barChart>
      <c:catAx>
        <c:axId val="2113657152"/>
        <c:scaling>
          <c:orientation val="minMax"/>
        </c:scaling>
        <c:delete val="0"/>
        <c:axPos val="b"/>
        <c:numFmt formatCode="General" sourceLinked="1"/>
        <c:majorTickMark val="none"/>
        <c:minorTickMark val="none"/>
        <c:tickLblPos val="low"/>
        <c:spPr>
          <a:noFill/>
          <a:ln w="19050" cap="flat" cmpd="sng" algn="ctr">
            <a:solidFill>
              <a:schemeClr val="tx1"/>
            </a:solidFill>
            <a:round/>
          </a:ln>
          <a:effectLst/>
        </c:spPr>
        <c:txPr>
          <a:bodyPr rot="-60000000" spcFirstLastPara="1" vertOverflow="ellipsis" vert="horz" wrap="square" anchor="ctr" anchorCtr="1"/>
          <a:lstStyle/>
          <a:p>
            <a:pPr>
              <a:defRPr sz="1600" b="1" i="0" u="none" strike="noStrike" kern="1200" baseline="0">
                <a:solidFill>
                  <a:schemeClr val="tx1"/>
                </a:solidFill>
                <a:latin typeface="+mn-lt"/>
                <a:ea typeface="+mn-ea"/>
                <a:cs typeface="+mn-cs"/>
              </a:defRPr>
            </a:pPr>
            <a:endParaRPr lang="it-IT"/>
          </a:p>
        </c:txPr>
        <c:crossAx val="2113656672"/>
        <c:crosses val="autoZero"/>
        <c:auto val="1"/>
        <c:lblAlgn val="ctr"/>
        <c:lblOffset val="100"/>
        <c:noMultiLvlLbl val="0"/>
      </c:catAx>
      <c:valAx>
        <c:axId val="2113656672"/>
        <c:scaling>
          <c:orientation val="minMax"/>
        </c:scaling>
        <c:delete val="0"/>
        <c:axPos val="l"/>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1" i="0" u="none" strike="noStrike" kern="1200" baseline="0">
                <a:solidFill>
                  <a:schemeClr val="tx1"/>
                </a:solidFill>
                <a:latin typeface="+mn-lt"/>
                <a:ea typeface="+mn-ea"/>
                <a:cs typeface="+mn-cs"/>
              </a:defRPr>
            </a:pPr>
            <a:endParaRPr lang="it-IT"/>
          </a:p>
        </c:txPr>
        <c:crossAx val="211365715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it-IT"/>
    </a:p>
  </c:txPr>
  <c:externalData r:id="rId4">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2000" b="1" i="0" u="none" strike="noStrike" kern="1200" spc="0" baseline="0">
                <a:solidFill>
                  <a:schemeClr val="tx1"/>
                </a:solidFill>
              </a:rPr>
              <a:t>EXPORT MANIFATTURIERO ITALIANO 2023-2024</a:t>
            </a:r>
          </a:p>
          <a:p>
            <a:pPr>
              <a:defRPr/>
            </a:pPr>
            <a:r>
              <a:rPr lang="en-US" sz="2000" b="1" i="0" u="none" strike="noStrike" kern="1200" spc="0" baseline="0">
                <a:solidFill>
                  <a:schemeClr val="tx1"/>
                </a:solidFill>
              </a:rPr>
              <a:t>CON E SENZA FARMACEUTICA</a:t>
            </a:r>
          </a:p>
          <a:p>
            <a:pPr>
              <a:defRPr/>
            </a:pPr>
            <a:r>
              <a:rPr lang="en-US" sz="1600" b="1" i="0" u="none" strike="noStrike" kern="1200" spc="0" baseline="0">
                <a:solidFill>
                  <a:schemeClr val="tx1"/>
                </a:solidFill>
              </a:rPr>
              <a:t>(miliardi di euro)</a:t>
            </a:r>
          </a:p>
          <a:p>
            <a:pPr>
              <a:defRPr/>
            </a:pPr>
            <a:r>
              <a:rPr lang="en-US" sz="1400" b="0" i="1" u="none" strike="noStrike" kern="1200" spc="0" baseline="0">
                <a:solidFill>
                  <a:schemeClr val="tx1"/>
                </a:solidFill>
              </a:rPr>
              <a:t>Fonte: elaborazione Fondazione Edison su dati Istat</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it-IT"/>
        </a:p>
      </c:txPr>
    </c:title>
    <c:autoTitleDeleted val="0"/>
    <c:plotArea>
      <c:layout/>
      <c:lineChart>
        <c:grouping val="standard"/>
        <c:varyColors val="0"/>
        <c:ser>
          <c:idx val="0"/>
          <c:order val="0"/>
          <c:tx>
            <c:strRef>
              <c:f>Foglio1!$A$2</c:f>
              <c:strCache>
                <c:ptCount val="1"/>
                <c:pt idx="0">
                  <c:v>Totale export manifatturiero</c:v>
                </c:pt>
              </c:strCache>
            </c:strRef>
          </c:tx>
          <c:spPr>
            <a:ln w="63500" cap="rnd">
              <a:solidFill>
                <a:schemeClr val="accent1"/>
              </a:solidFill>
              <a:round/>
            </a:ln>
            <a:effectLst/>
          </c:spPr>
          <c:marker>
            <c:symbol val="none"/>
          </c:marker>
          <c:dLbls>
            <c:dLbl>
              <c:idx val="2"/>
              <c:layout>
                <c:manualLayout>
                  <c:x val="4.1015624369223295E-3"/>
                  <c:y val="-9.2077723617211088E-2"/>
                </c:manualLayout>
              </c:layout>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mn-lt"/>
                      <a:ea typeface="+mn-ea"/>
                      <a:cs typeface="+mn-cs"/>
                    </a:defRPr>
                  </a:pPr>
                  <a:endParaRPr lang="it-IT"/>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0E79-4A49-9F8F-498C05140DB8}"/>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it-IT"/>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Foglio1!$B$1:$D$1</c:f>
              <c:numCache>
                <c:formatCode>@</c:formatCode>
                <c:ptCount val="3"/>
                <c:pt idx="0">
                  <c:v>2022</c:v>
                </c:pt>
                <c:pt idx="1">
                  <c:v>2023</c:v>
                </c:pt>
                <c:pt idx="2">
                  <c:v>2024</c:v>
                </c:pt>
              </c:numCache>
            </c:numRef>
          </c:cat>
          <c:val>
            <c:numRef>
              <c:f>Foglio1!$B$2:$D$2</c:f>
              <c:numCache>
                <c:formatCode>#,##0.0</c:formatCode>
                <c:ptCount val="3"/>
                <c:pt idx="0">
                  <c:v>595.73331359499991</c:v>
                </c:pt>
                <c:pt idx="1">
                  <c:v>596.41179716700003</c:v>
                </c:pt>
                <c:pt idx="2">
                  <c:v>593.46625300000005</c:v>
                </c:pt>
              </c:numCache>
            </c:numRef>
          </c:val>
          <c:smooth val="0"/>
          <c:extLst>
            <c:ext xmlns:c16="http://schemas.microsoft.com/office/drawing/2014/chart" uri="{C3380CC4-5D6E-409C-BE32-E72D297353CC}">
              <c16:uniqueId val="{00000001-0E79-4A49-9F8F-498C05140DB8}"/>
            </c:ext>
          </c:extLst>
        </c:ser>
        <c:ser>
          <c:idx val="1"/>
          <c:order val="1"/>
          <c:tx>
            <c:strRef>
              <c:f>Foglio1!$A$3</c:f>
              <c:strCache>
                <c:ptCount val="1"/>
                <c:pt idx="0">
                  <c:v>Export manifatturiero senza l'incremento della farmaceutica nel biennio 2023-2024</c:v>
                </c:pt>
              </c:strCache>
            </c:strRef>
          </c:tx>
          <c:spPr>
            <a:ln w="63500" cap="rnd">
              <a:solidFill>
                <a:schemeClr val="accent2"/>
              </a:solidFill>
              <a:round/>
            </a:ln>
            <a:effectLst/>
          </c:spPr>
          <c:marker>
            <c:symbol val="none"/>
          </c:marker>
          <c:dLbls>
            <c:dLbl>
              <c:idx val="0"/>
              <c:layout>
                <c:manualLayout>
                  <c:x val="-6.0156249074860835E-2"/>
                  <c:y val="-8.3707021470191892E-2"/>
                </c:manualLayout>
              </c:layout>
              <c:spPr>
                <a:solidFill>
                  <a:schemeClr val="bg1"/>
                </a:solid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mn-lt"/>
                      <a:ea typeface="+mn-ea"/>
                      <a:cs typeface="+mn-cs"/>
                    </a:defRPr>
                  </a:pPr>
                  <a:endParaRPr lang="it-IT"/>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0E79-4A49-9F8F-498C05140DB8}"/>
                </c:ext>
              </c:extLst>
            </c:dLbl>
            <c:dLbl>
              <c:idx val="2"/>
              <c:layout>
                <c:manualLayout>
                  <c:x val="1.2304687310766888E-2"/>
                  <c:y val="-5.231688841887009E-2"/>
                </c:manualLayout>
              </c:layout>
              <c:spPr>
                <a:solidFill>
                  <a:schemeClr val="bg1"/>
                </a:solid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mn-lt"/>
                      <a:ea typeface="+mn-ea"/>
                      <a:cs typeface="+mn-cs"/>
                    </a:defRPr>
                  </a:pPr>
                  <a:endParaRPr lang="it-IT"/>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0E79-4A49-9F8F-498C05140DB8}"/>
                </c:ext>
              </c:extLst>
            </c:dLbl>
            <c:spPr>
              <a:solidFill>
                <a:schemeClr val="bg1"/>
              </a:solid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it-IT"/>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Foglio1!$B$1:$D$1</c:f>
              <c:numCache>
                <c:formatCode>@</c:formatCode>
                <c:ptCount val="3"/>
                <c:pt idx="0">
                  <c:v>2022</c:v>
                </c:pt>
                <c:pt idx="1">
                  <c:v>2023</c:v>
                </c:pt>
                <c:pt idx="2">
                  <c:v>2024</c:v>
                </c:pt>
              </c:numCache>
            </c:numRef>
          </c:cat>
          <c:val>
            <c:numRef>
              <c:f>Foglio1!$B$3:$D$3</c:f>
              <c:numCache>
                <c:formatCode>#,##0.0</c:formatCode>
                <c:ptCount val="3"/>
                <c:pt idx="0">
                  <c:v>595.73331359499991</c:v>
                </c:pt>
                <c:pt idx="1">
                  <c:v>594.98619089800002</c:v>
                </c:pt>
                <c:pt idx="2">
                  <c:v>587.34999354600006</c:v>
                </c:pt>
              </c:numCache>
            </c:numRef>
          </c:val>
          <c:smooth val="0"/>
          <c:extLst>
            <c:ext xmlns:c16="http://schemas.microsoft.com/office/drawing/2014/chart" uri="{C3380CC4-5D6E-409C-BE32-E72D297353CC}">
              <c16:uniqueId val="{00000004-0E79-4A49-9F8F-498C05140DB8}"/>
            </c:ext>
          </c:extLst>
        </c:ser>
        <c:dLbls>
          <c:showLegendKey val="0"/>
          <c:showVal val="0"/>
          <c:showCatName val="0"/>
          <c:showSerName val="0"/>
          <c:showPercent val="0"/>
          <c:showBubbleSize val="0"/>
        </c:dLbls>
        <c:smooth val="0"/>
        <c:axId val="233528672"/>
        <c:axId val="233529152"/>
      </c:lineChart>
      <c:catAx>
        <c:axId val="233528672"/>
        <c:scaling>
          <c:orientation val="minMax"/>
        </c:scaling>
        <c:delete val="0"/>
        <c:axPos val="b"/>
        <c:numFmt formatCode="@"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1" i="0" u="none" strike="noStrike" kern="1200" baseline="0">
                <a:solidFill>
                  <a:schemeClr val="tx1"/>
                </a:solidFill>
                <a:latin typeface="+mn-lt"/>
                <a:ea typeface="+mn-ea"/>
                <a:cs typeface="+mn-cs"/>
              </a:defRPr>
            </a:pPr>
            <a:endParaRPr lang="it-IT"/>
          </a:p>
        </c:txPr>
        <c:crossAx val="233529152"/>
        <c:crosses val="autoZero"/>
        <c:auto val="1"/>
        <c:lblAlgn val="ctr"/>
        <c:lblOffset val="100"/>
        <c:noMultiLvlLbl val="0"/>
      </c:catAx>
      <c:valAx>
        <c:axId val="233529152"/>
        <c:scaling>
          <c:orientation val="minMax"/>
          <c:min val="586"/>
        </c:scaling>
        <c:delete val="0"/>
        <c:axPos val="l"/>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600" b="1" i="0" u="none" strike="noStrike" kern="1200" baseline="0">
                <a:solidFill>
                  <a:schemeClr val="tx1"/>
                </a:solidFill>
                <a:latin typeface="+mn-lt"/>
                <a:ea typeface="+mn-ea"/>
                <a:cs typeface="+mn-cs"/>
              </a:defRPr>
            </a:pPr>
            <a:endParaRPr lang="it-IT"/>
          </a:p>
        </c:txPr>
        <c:crossAx val="233528672"/>
        <c:crosses val="autoZero"/>
        <c:crossBetween val="between"/>
      </c:valAx>
      <c:spPr>
        <a:solidFill>
          <a:schemeClr val="accent6">
            <a:lumMod val="20000"/>
            <a:lumOff val="80000"/>
          </a:schemeClr>
        </a:solidFill>
        <a:ln>
          <a:noFill/>
        </a:ln>
        <a:effectLst/>
      </c:spPr>
    </c:plotArea>
    <c:legend>
      <c:legendPos val="r"/>
      <c:overlay val="0"/>
      <c:spPr>
        <a:noFill/>
        <a:ln>
          <a:noFill/>
        </a:ln>
        <a:effectLst/>
      </c:spPr>
      <c:txPr>
        <a:bodyPr rot="0" spcFirstLastPara="1" vertOverflow="ellipsis" vert="horz" wrap="square" anchor="ctr" anchorCtr="1"/>
        <a:lstStyle/>
        <a:p>
          <a:pPr>
            <a:defRPr sz="1600" b="1" i="0" u="none" strike="noStrike" kern="1200" baseline="0">
              <a:solidFill>
                <a:schemeClr val="tx1"/>
              </a:solidFill>
              <a:latin typeface="+mn-lt"/>
              <a:ea typeface="+mn-ea"/>
              <a:cs typeface="+mn-cs"/>
            </a:defRPr>
          </a:pPr>
          <a:endParaRPr lang="it-IT"/>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it-IT"/>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it-IT" sz="1800" b="1" dirty="0">
                <a:solidFill>
                  <a:schemeClr val="tx1"/>
                </a:solidFill>
              </a:rPr>
              <a:t>NEGLI ULTIMI DUE ANNI L'AUMENTO DELL'EXPORT FARMACEUTICO</a:t>
            </a:r>
          </a:p>
          <a:p>
            <a:pPr>
              <a:defRPr/>
            </a:pPr>
            <a:r>
              <a:rPr lang="it-IT" sz="1800" b="1" dirty="0">
                <a:solidFill>
                  <a:schemeClr val="tx1"/>
                </a:solidFill>
              </a:rPr>
              <a:t> DA SOLO HA QUASI COMPLETAMENTE NEUTRALIZZATO </a:t>
            </a:r>
          </a:p>
          <a:p>
            <a:pPr>
              <a:defRPr/>
            </a:pPr>
            <a:r>
              <a:rPr lang="it-IT" sz="1800" b="1" dirty="0">
                <a:solidFill>
                  <a:schemeClr val="tx1"/>
                </a:solidFill>
              </a:rPr>
              <a:t>IL CALO DELL'EXPORT ITALIANO VERSO LA GERMANIA</a:t>
            </a:r>
          </a:p>
          <a:p>
            <a:pPr>
              <a:defRPr/>
            </a:pPr>
            <a:r>
              <a:rPr lang="it-IT" sz="1600" b="1" dirty="0">
                <a:solidFill>
                  <a:schemeClr val="tx1"/>
                </a:solidFill>
              </a:rPr>
              <a:t>(variazioni</a:t>
            </a:r>
            <a:r>
              <a:rPr lang="it-IT" sz="1600" b="1" baseline="0" dirty="0">
                <a:solidFill>
                  <a:schemeClr val="tx1"/>
                </a:solidFill>
              </a:rPr>
              <a:t> in miliardi di euro dal 2022 al 2024)</a:t>
            </a:r>
          </a:p>
          <a:p>
            <a:pPr>
              <a:defRPr/>
            </a:pPr>
            <a:r>
              <a:rPr lang="it-IT" sz="1400" b="0" i="1" baseline="0" dirty="0">
                <a:solidFill>
                  <a:schemeClr val="tx1"/>
                </a:solidFill>
              </a:rPr>
              <a:t>Fonte: elaborazione Fondazione Edison su dati Istat</a:t>
            </a:r>
            <a:endParaRPr lang="it-IT" sz="1400" b="0" i="1" dirty="0">
              <a:solidFill>
                <a:schemeClr val="tx1"/>
              </a:solidFill>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it-IT"/>
        </a:p>
      </c:txPr>
    </c:title>
    <c:autoTitleDeleted val="0"/>
    <c:plotArea>
      <c:layout/>
      <c:barChart>
        <c:barDir val="col"/>
        <c:grouping val="clustered"/>
        <c:varyColors val="0"/>
        <c:ser>
          <c:idx val="0"/>
          <c:order val="0"/>
          <c:tx>
            <c:strRef>
              <c:f>Foglio1!$B$3</c:f>
              <c:strCache>
                <c:ptCount val="1"/>
                <c:pt idx="0">
                  <c:v>2024 su 2022</c:v>
                </c:pt>
              </c:strCache>
            </c:strRef>
          </c:tx>
          <c:spPr>
            <a:solidFill>
              <a:schemeClr val="accent1"/>
            </a:solidFill>
            <a:ln w="25400">
              <a:solidFill>
                <a:schemeClr val="tx1"/>
              </a:solidFill>
            </a:ln>
            <a:effectLst/>
          </c:spPr>
          <c:invertIfNegative val="0"/>
          <c:dPt>
            <c:idx val="0"/>
            <c:invertIfNegative val="0"/>
            <c:bubble3D val="0"/>
            <c:spPr>
              <a:solidFill>
                <a:srgbClr val="C00000"/>
              </a:solidFill>
              <a:ln w="25400">
                <a:solidFill>
                  <a:schemeClr val="tx1"/>
                </a:solidFill>
              </a:ln>
              <a:effectLst/>
            </c:spPr>
            <c:extLst>
              <c:ext xmlns:c16="http://schemas.microsoft.com/office/drawing/2014/chart" uri="{C3380CC4-5D6E-409C-BE32-E72D297353CC}">
                <c16:uniqueId val="{00000001-BA44-427E-ADB0-C80EF0323AFE}"/>
              </c:ext>
            </c:extLst>
          </c:dPt>
          <c:dPt>
            <c:idx val="1"/>
            <c:invertIfNegative val="0"/>
            <c:bubble3D val="0"/>
            <c:spPr>
              <a:solidFill>
                <a:schemeClr val="accent6">
                  <a:lumMod val="60000"/>
                  <a:lumOff val="40000"/>
                </a:schemeClr>
              </a:solidFill>
              <a:ln w="25400">
                <a:solidFill>
                  <a:schemeClr val="tx1"/>
                </a:solidFill>
              </a:ln>
              <a:effectLst/>
            </c:spPr>
            <c:extLst>
              <c:ext xmlns:c16="http://schemas.microsoft.com/office/drawing/2014/chart" uri="{C3380CC4-5D6E-409C-BE32-E72D297353CC}">
                <c16:uniqueId val="{00000003-BA44-427E-ADB0-C80EF0323AFE}"/>
              </c:ext>
            </c:extLst>
          </c:dPt>
          <c:dLbls>
            <c:spPr>
              <a:solidFill>
                <a:schemeClr val="bg1"/>
              </a:solid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solidFill>
                    <a:latin typeface="+mn-lt"/>
                    <a:ea typeface="+mn-ea"/>
                    <a:cs typeface="+mn-cs"/>
                  </a:defRPr>
                </a:pPr>
                <a:endParaRPr lang="it-IT"/>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Foglio1!$A$4:$A$5</c:f>
              <c:strCache>
                <c:ptCount val="2"/>
                <c:pt idx="0">
                  <c:v>Export totale Italia verso Germania </c:v>
                </c:pt>
                <c:pt idx="1">
                  <c:v>Export italiano di farmaci</c:v>
                </c:pt>
              </c:strCache>
            </c:strRef>
          </c:cat>
          <c:val>
            <c:numRef>
              <c:f>Foglio1!$B$4:$B$5</c:f>
              <c:numCache>
                <c:formatCode>General</c:formatCode>
                <c:ptCount val="2"/>
                <c:pt idx="0">
                  <c:v>-6.5</c:v>
                </c:pt>
                <c:pt idx="1">
                  <c:v>6.1</c:v>
                </c:pt>
              </c:numCache>
            </c:numRef>
          </c:val>
          <c:extLst>
            <c:ext xmlns:c16="http://schemas.microsoft.com/office/drawing/2014/chart" uri="{C3380CC4-5D6E-409C-BE32-E72D297353CC}">
              <c16:uniqueId val="{00000004-BA44-427E-ADB0-C80EF0323AFE}"/>
            </c:ext>
          </c:extLst>
        </c:ser>
        <c:dLbls>
          <c:showLegendKey val="0"/>
          <c:showVal val="0"/>
          <c:showCatName val="0"/>
          <c:showSerName val="0"/>
          <c:showPercent val="0"/>
          <c:showBubbleSize val="0"/>
        </c:dLbls>
        <c:gapWidth val="219"/>
        <c:overlap val="-27"/>
        <c:axId val="459253424"/>
        <c:axId val="459243344"/>
      </c:barChart>
      <c:catAx>
        <c:axId val="459253424"/>
        <c:scaling>
          <c:orientation val="minMax"/>
        </c:scaling>
        <c:delete val="0"/>
        <c:axPos val="b"/>
        <c:numFmt formatCode="General" sourceLinked="1"/>
        <c:majorTickMark val="none"/>
        <c:minorTickMark val="none"/>
        <c:tickLblPos val="low"/>
        <c:spPr>
          <a:noFill/>
          <a:ln w="19050" cap="flat" cmpd="sng" algn="ctr">
            <a:solidFill>
              <a:schemeClr val="tx1"/>
            </a:solidFill>
            <a:round/>
          </a:ln>
          <a:effectLst/>
        </c:spPr>
        <c:txPr>
          <a:bodyPr rot="-60000000" spcFirstLastPara="1" vertOverflow="ellipsis" vert="horz" wrap="square" anchor="ctr" anchorCtr="1"/>
          <a:lstStyle/>
          <a:p>
            <a:pPr>
              <a:defRPr sz="1800" b="1" i="0" u="none" strike="noStrike" kern="1200" baseline="0">
                <a:solidFill>
                  <a:schemeClr val="tx1"/>
                </a:solidFill>
                <a:latin typeface="+mn-lt"/>
                <a:ea typeface="+mn-ea"/>
                <a:cs typeface="+mn-cs"/>
              </a:defRPr>
            </a:pPr>
            <a:endParaRPr lang="it-IT"/>
          </a:p>
        </c:txPr>
        <c:crossAx val="459243344"/>
        <c:crosses val="autoZero"/>
        <c:auto val="1"/>
        <c:lblAlgn val="ctr"/>
        <c:lblOffset val="100"/>
        <c:noMultiLvlLbl val="0"/>
      </c:catAx>
      <c:valAx>
        <c:axId val="459243344"/>
        <c:scaling>
          <c:orientation val="minMax"/>
        </c:scaling>
        <c:delete val="0"/>
        <c:axPos val="l"/>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1" i="0" u="none" strike="noStrike" kern="1200" baseline="0">
                <a:solidFill>
                  <a:schemeClr val="tx1"/>
                </a:solidFill>
                <a:latin typeface="+mn-lt"/>
                <a:ea typeface="+mn-ea"/>
                <a:cs typeface="+mn-cs"/>
              </a:defRPr>
            </a:pPr>
            <a:endParaRPr lang="it-IT"/>
          </a:p>
        </c:txPr>
        <c:crossAx val="45925342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it-IT"/>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0.56972</cdr:x>
      <cdr:y>0.17198</cdr:y>
    </cdr:from>
    <cdr:to>
      <cdr:x>0.95177</cdr:x>
      <cdr:y>0.37065</cdr:y>
    </cdr:to>
    <cdr:sp macro="" textlink="">
      <cdr:nvSpPr>
        <cdr:cNvPr id="3" name="CasellaDiTesto 2">
          <a:extLst xmlns:a="http://schemas.openxmlformats.org/drawingml/2006/main">
            <a:ext uri="{FF2B5EF4-FFF2-40B4-BE49-F238E27FC236}">
              <a16:creationId xmlns:a16="http://schemas.microsoft.com/office/drawing/2014/main" id="{AB006F45-A311-C050-CD7A-896F2AC7D2A5}"/>
            </a:ext>
          </a:extLst>
        </cdr:cNvPr>
        <cdr:cNvSpPr txBox="1"/>
      </cdr:nvSpPr>
      <cdr:spPr>
        <a:xfrm xmlns:a="http://schemas.openxmlformats.org/drawingml/2006/main">
          <a:off x="5287032" y="1039000"/>
          <a:ext cx="3545480" cy="1200329"/>
        </a:xfrm>
        <a:prstGeom xmlns:a="http://schemas.openxmlformats.org/drawingml/2006/main" prst="rect">
          <a:avLst/>
        </a:prstGeom>
        <a:solidFill xmlns:a="http://schemas.openxmlformats.org/drawingml/2006/main">
          <a:schemeClr val="accent6">
            <a:lumMod val="20000"/>
            <a:lumOff val="80000"/>
          </a:schemeClr>
        </a:solidFill>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it-IT" sz="1800" b="1" dirty="0"/>
            <a:t>ANNO 1991</a:t>
          </a:r>
        </a:p>
        <a:p xmlns:a="http://schemas.openxmlformats.org/drawingml/2006/main">
          <a:r>
            <a:rPr lang="it-IT" sz="1800" b="1" dirty="0"/>
            <a:t>18 MILIARDI DI EURO DI SURPLUS DEI DUE «PILASTRI», IL TERZO ERA IN DEFICIT</a:t>
          </a:r>
        </a:p>
      </cdr:txBody>
    </cdr:sp>
  </cdr:relSizeAnchor>
</c:userShapes>
</file>

<file path=ppt/drawings/drawing2.xml><?xml version="1.0" encoding="utf-8"?>
<c:userShapes xmlns:c="http://schemas.openxmlformats.org/drawingml/2006/chart">
  <cdr:relSizeAnchor xmlns:cdr="http://schemas.openxmlformats.org/drawingml/2006/chartDrawing">
    <cdr:from>
      <cdr:x>0.5783</cdr:x>
      <cdr:y>0.22845</cdr:y>
    </cdr:from>
    <cdr:to>
      <cdr:x>0.96034</cdr:x>
      <cdr:y>0.38128</cdr:y>
    </cdr:to>
    <cdr:sp macro="" textlink="">
      <cdr:nvSpPr>
        <cdr:cNvPr id="2" name="CasellaDiTesto 2">
          <a:extLst xmlns:a="http://schemas.openxmlformats.org/drawingml/2006/main">
            <a:ext uri="{FF2B5EF4-FFF2-40B4-BE49-F238E27FC236}">
              <a16:creationId xmlns:a16="http://schemas.microsoft.com/office/drawing/2014/main" id="{1A9FC257-F385-970F-BFF0-ABE64E7CCD81}"/>
            </a:ext>
          </a:extLst>
        </cdr:cNvPr>
        <cdr:cNvSpPr txBox="1"/>
      </cdr:nvSpPr>
      <cdr:spPr>
        <a:xfrm xmlns:a="http://schemas.openxmlformats.org/drawingml/2006/main">
          <a:off x="5366670" y="1380203"/>
          <a:ext cx="3545359" cy="923333"/>
        </a:xfrm>
        <a:prstGeom xmlns:a="http://schemas.openxmlformats.org/drawingml/2006/main" prst="rect">
          <a:avLst/>
        </a:prstGeom>
        <a:solidFill xmlns:a="http://schemas.openxmlformats.org/drawingml/2006/main">
          <a:schemeClr val="accent6">
            <a:lumMod val="20000"/>
            <a:lumOff val="80000"/>
          </a:schemeClr>
        </a:solidFill>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it-IT" sz="1800" b="1" dirty="0"/>
            <a:t>ANNO 2008</a:t>
          </a:r>
        </a:p>
        <a:p xmlns:a="http://schemas.openxmlformats.org/drawingml/2006/main">
          <a:r>
            <a:rPr lang="it-IT" sz="1800" b="1" dirty="0"/>
            <a:t>62 MILIARDI DI EURO DI SURPLUS DEI TRE «PILASTRI»</a:t>
          </a:r>
        </a:p>
      </cdr:txBody>
    </cdr:sp>
  </cdr:relSizeAnchor>
</c:userShapes>
</file>

<file path=ppt/drawings/drawing3.xml><?xml version="1.0" encoding="utf-8"?>
<c:userShapes xmlns:c="http://schemas.openxmlformats.org/drawingml/2006/chart">
  <cdr:relSizeAnchor xmlns:cdr="http://schemas.openxmlformats.org/drawingml/2006/chartDrawing">
    <cdr:from>
      <cdr:x>0.58883</cdr:x>
      <cdr:y>0.20831</cdr:y>
    </cdr:from>
    <cdr:to>
      <cdr:x>0.97087</cdr:x>
      <cdr:y>0.36114</cdr:y>
    </cdr:to>
    <cdr:sp macro="" textlink="">
      <cdr:nvSpPr>
        <cdr:cNvPr id="2" name="CasellaDiTesto 2">
          <a:extLst xmlns:a="http://schemas.openxmlformats.org/drawingml/2006/main">
            <a:ext uri="{FF2B5EF4-FFF2-40B4-BE49-F238E27FC236}">
              <a16:creationId xmlns:a16="http://schemas.microsoft.com/office/drawing/2014/main" id="{9879098C-29B0-3721-3104-C4D75EEEC25B}"/>
            </a:ext>
          </a:extLst>
        </cdr:cNvPr>
        <cdr:cNvSpPr txBox="1"/>
      </cdr:nvSpPr>
      <cdr:spPr>
        <a:xfrm xmlns:a="http://schemas.openxmlformats.org/drawingml/2006/main">
          <a:off x="5464422" y="1258510"/>
          <a:ext cx="3545359" cy="923333"/>
        </a:xfrm>
        <a:prstGeom xmlns:a="http://schemas.openxmlformats.org/drawingml/2006/main" prst="rect">
          <a:avLst/>
        </a:prstGeom>
        <a:solidFill xmlns:a="http://schemas.openxmlformats.org/drawingml/2006/main">
          <a:schemeClr val="accent6">
            <a:lumMod val="20000"/>
            <a:lumOff val="80000"/>
          </a:schemeClr>
        </a:solidFill>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it-IT" sz="1800" b="1" dirty="0"/>
            <a:t>ANNO 2024</a:t>
          </a:r>
        </a:p>
        <a:p xmlns:a="http://schemas.openxmlformats.org/drawingml/2006/main">
          <a:r>
            <a:rPr lang="it-IT" sz="1800" b="1" dirty="0"/>
            <a:t>130 MILIARDI DI EURO DI SURPLUS DEI TRE «PILASTRI»</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A7A53D7-4E66-4C38-A2F9-6FB4072D7205}" type="datetimeFigureOut">
              <a:rPr lang="it-IT" smtClean="0"/>
              <a:t>09/05/2025</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6AC9049-A44E-4038-AFF2-5DB39E21583A}" type="slidenum">
              <a:rPr lang="it-IT" smtClean="0"/>
              <a:t>‹N›</a:t>
            </a:fld>
            <a:endParaRPr lang="it-IT"/>
          </a:p>
        </p:txBody>
      </p:sp>
    </p:spTree>
    <p:extLst>
      <p:ext uri="{BB962C8B-B14F-4D97-AF65-F5344CB8AC3E}">
        <p14:creationId xmlns:p14="http://schemas.microsoft.com/office/powerpoint/2010/main" val="3074814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7E580D8-AF9D-186A-7B16-3FFF7A464FDE}"/>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9D624225-9D0C-A6CF-DD7D-F885658C5F1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8923F545-48ED-A490-9F30-71BA700B6956}"/>
              </a:ext>
            </a:extLst>
          </p:cNvPr>
          <p:cNvSpPr>
            <a:spLocks noGrp="1"/>
          </p:cNvSpPr>
          <p:nvPr>
            <p:ph type="dt" sz="half" idx="10"/>
          </p:nvPr>
        </p:nvSpPr>
        <p:spPr/>
        <p:txBody>
          <a:bodyPr/>
          <a:lstStyle/>
          <a:p>
            <a:fld id="{0B2C5F44-EA06-41D7-9358-769E3A5D18D8}" type="datetime1">
              <a:rPr lang="it-IT" smtClean="0"/>
              <a:t>09/05/2025</a:t>
            </a:fld>
            <a:endParaRPr lang="it-IT"/>
          </a:p>
        </p:txBody>
      </p:sp>
      <p:sp>
        <p:nvSpPr>
          <p:cNvPr id="5" name="Segnaposto piè di pagina 4">
            <a:extLst>
              <a:ext uri="{FF2B5EF4-FFF2-40B4-BE49-F238E27FC236}">
                <a16:creationId xmlns:a16="http://schemas.microsoft.com/office/drawing/2014/main" id="{6F6DECBE-A708-FBA4-0334-2C19A0AE0480}"/>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A57C1163-35A8-51F1-F54E-6F97AFC8C949}"/>
              </a:ext>
            </a:extLst>
          </p:cNvPr>
          <p:cNvSpPr>
            <a:spLocks noGrp="1"/>
          </p:cNvSpPr>
          <p:nvPr>
            <p:ph type="sldNum" sz="quarter" idx="12"/>
          </p:nvPr>
        </p:nvSpPr>
        <p:spPr/>
        <p:txBody>
          <a:bodyPr/>
          <a:lstStyle/>
          <a:p>
            <a:fld id="{E8A1A0EC-64F3-4700-9DE5-0F07275B79A0}" type="slidenum">
              <a:rPr lang="it-IT" smtClean="0"/>
              <a:t>‹N›</a:t>
            </a:fld>
            <a:endParaRPr lang="it-IT"/>
          </a:p>
        </p:txBody>
      </p:sp>
    </p:spTree>
    <p:extLst>
      <p:ext uri="{BB962C8B-B14F-4D97-AF65-F5344CB8AC3E}">
        <p14:creationId xmlns:p14="http://schemas.microsoft.com/office/powerpoint/2010/main" val="31269032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E7E5F29-7F45-C19E-D194-02F71E27DFB2}"/>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49718EAB-AAFD-14CC-8D53-D0A6250F0314}"/>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87416196-281F-C9B4-85D5-80C0454CD846}"/>
              </a:ext>
            </a:extLst>
          </p:cNvPr>
          <p:cNvSpPr>
            <a:spLocks noGrp="1"/>
          </p:cNvSpPr>
          <p:nvPr>
            <p:ph type="dt" sz="half" idx="10"/>
          </p:nvPr>
        </p:nvSpPr>
        <p:spPr/>
        <p:txBody>
          <a:bodyPr/>
          <a:lstStyle/>
          <a:p>
            <a:fld id="{8A6C1A70-C708-4A9F-A732-1B7AECF07EAB}" type="datetime1">
              <a:rPr lang="it-IT" smtClean="0"/>
              <a:t>09/05/2025</a:t>
            </a:fld>
            <a:endParaRPr lang="it-IT"/>
          </a:p>
        </p:txBody>
      </p:sp>
      <p:sp>
        <p:nvSpPr>
          <p:cNvPr id="5" name="Segnaposto piè di pagina 4">
            <a:extLst>
              <a:ext uri="{FF2B5EF4-FFF2-40B4-BE49-F238E27FC236}">
                <a16:creationId xmlns:a16="http://schemas.microsoft.com/office/drawing/2014/main" id="{98F6982C-DD25-F517-A0A1-1BF084B9F110}"/>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A3634064-9B96-39CE-C9D9-DDA0B7ACC734}"/>
              </a:ext>
            </a:extLst>
          </p:cNvPr>
          <p:cNvSpPr>
            <a:spLocks noGrp="1"/>
          </p:cNvSpPr>
          <p:nvPr>
            <p:ph type="sldNum" sz="quarter" idx="12"/>
          </p:nvPr>
        </p:nvSpPr>
        <p:spPr/>
        <p:txBody>
          <a:bodyPr/>
          <a:lstStyle/>
          <a:p>
            <a:fld id="{E8A1A0EC-64F3-4700-9DE5-0F07275B79A0}" type="slidenum">
              <a:rPr lang="it-IT" smtClean="0"/>
              <a:t>‹N›</a:t>
            </a:fld>
            <a:endParaRPr lang="it-IT"/>
          </a:p>
        </p:txBody>
      </p:sp>
    </p:spTree>
    <p:extLst>
      <p:ext uri="{BB962C8B-B14F-4D97-AF65-F5344CB8AC3E}">
        <p14:creationId xmlns:p14="http://schemas.microsoft.com/office/powerpoint/2010/main" val="33061569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80D42488-3183-6E18-BA5B-519551F9B16B}"/>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0F5B032A-C654-4091-72D4-09E04FB55E4A}"/>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6D488D03-9D39-AA06-8EF1-188CE96AFD40}"/>
              </a:ext>
            </a:extLst>
          </p:cNvPr>
          <p:cNvSpPr>
            <a:spLocks noGrp="1"/>
          </p:cNvSpPr>
          <p:nvPr>
            <p:ph type="dt" sz="half" idx="10"/>
          </p:nvPr>
        </p:nvSpPr>
        <p:spPr/>
        <p:txBody>
          <a:bodyPr/>
          <a:lstStyle/>
          <a:p>
            <a:fld id="{23441CBF-1725-4589-8D82-15AA77D8DB0F}" type="datetime1">
              <a:rPr lang="it-IT" smtClean="0"/>
              <a:t>09/05/2025</a:t>
            </a:fld>
            <a:endParaRPr lang="it-IT"/>
          </a:p>
        </p:txBody>
      </p:sp>
      <p:sp>
        <p:nvSpPr>
          <p:cNvPr id="5" name="Segnaposto piè di pagina 4">
            <a:extLst>
              <a:ext uri="{FF2B5EF4-FFF2-40B4-BE49-F238E27FC236}">
                <a16:creationId xmlns:a16="http://schemas.microsoft.com/office/drawing/2014/main" id="{F7CE648D-2C0E-580C-8886-95182B858746}"/>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EC1B260D-0AE4-A368-0A27-3012E97102A7}"/>
              </a:ext>
            </a:extLst>
          </p:cNvPr>
          <p:cNvSpPr>
            <a:spLocks noGrp="1"/>
          </p:cNvSpPr>
          <p:nvPr>
            <p:ph type="sldNum" sz="quarter" idx="12"/>
          </p:nvPr>
        </p:nvSpPr>
        <p:spPr/>
        <p:txBody>
          <a:bodyPr/>
          <a:lstStyle/>
          <a:p>
            <a:fld id="{E8A1A0EC-64F3-4700-9DE5-0F07275B79A0}" type="slidenum">
              <a:rPr lang="it-IT" smtClean="0"/>
              <a:t>‹N›</a:t>
            </a:fld>
            <a:endParaRPr lang="it-IT"/>
          </a:p>
        </p:txBody>
      </p:sp>
    </p:spTree>
    <p:extLst>
      <p:ext uri="{BB962C8B-B14F-4D97-AF65-F5344CB8AC3E}">
        <p14:creationId xmlns:p14="http://schemas.microsoft.com/office/powerpoint/2010/main" val="18838171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E4F4298-C513-EF2D-6B65-0A5004B36055}"/>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9FC59855-BD3B-9BAB-8ADB-56450825E6D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6E64BC9B-D23B-3E8B-9EBD-177781F607B5}"/>
              </a:ext>
            </a:extLst>
          </p:cNvPr>
          <p:cNvSpPr>
            <a:spLocks noGrp="1"/>
          </p:cNvSpPr>
          <p:nvPr>
            <p:ph type="dt" sz="half" idx="10"/>
          </p:nvPr>
        </p:nvSpPr>
        <p:spPr/>
        <p:txBody>
          <a:bodyPr/>
          <a:lstStyle/>
          <a:p>
            <a:fld id="{BE6B45C3-49C8-4F81-8E6A-5015B889DBC4}" type="datetime1">
              <a:rPr lang="it-IT" smtClean="0"/>
              <a:t>09/05/2025</a:t>
            </a:fld>
            <a:endParaRPr lang="it-IT"/>
          </a:p>
        </p:txBody>
      </p:sp>
      <p:sp>
        <p:nvSpPr>
          <p:cNvPr id="5" name="Segnaposto piè di pagina 4">
            <a:extLst>
              <a:ext uri="{FF2B5EF4-FFF2-40B4-BE49-F238E27FC236}">
                <a16:creationId xmlns:a16="http://schemas.microsoft.com/office/drawing/2014/main" id="{387B6906-F19D-CF79-F817-CC8E8636FF24}"/>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AF2AA494-B2BC-0CAE-2257-756F2236CFA7}"/>
              </a:ext>
            </a:extLst>
          </p:cNvPr>
          <p:cNvSpPr>
            <a:spLocks noGrp="1"/>
          </p:cNvSpPr>
          <p:nvPr>
            <p:ph type="sldNum" sz="quarter" idx="12"/>
          </p:nvPr>
        </p:nvSpPr>
        <p:spPr/>
        <p:txBody>
          <a:bodyPr/>
          <a:lstStyle/>
          <a:p>
            <a:fld id="{EF546B34-54C0-462F-A4E7-6BFAD32C2E41}" type="slidenum">
              <a:rPr lang="it-IT" smtClean="0"/>
              <a:t>‹N›</a:t>
            </a:fld>
            <a:endParaRPr lang="it-IT"/>
          </a:p>
        </p:txBody>
      </p:sp>
    </p:spTree>
    <p:extLst>
      <p:ext uri="{BB962C8B-B14F-4D97-AF65-F5344CB8AC3E}">
        <p14:creationId xmlns:p14="http://schemas.microsoft.com/office/powerpoint/2010/main" val="19923474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E0F7AB6-1022-61B9-42FA-6344B1CCB0CD}"/>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D71510A4-1B07-4044-A49B-4D1D57861E1A}"/>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2275C2C5-36EE-3C7F-3593-2FA430B0EFAA}"/>
              </a:ext>
            </a:extLst>
          </p:cNvPr>
          <p:cNvSpPr>
            <a:spLocks noGrp="1"/>
          </p:cNvSpPr>
          <p:nvPr>
            <p:ph type="dt" sz="half" idx="10"/>
          </p:nvPr>
        </p:nvSpPr>
        <p:spPr/>
        <p:txBody>
          <a:bodyPr/>
          <a:lstStyle/>
          <a:p>
            <a:fld id="{3DFFF06B-A520-4B96-A4F6-ADE582378E30}" type="datetime1">
              <a:rPr lang="it-IT" smtClean="0"/>
              <a:t>09/05/2025</a:t>
            </a:fld>
            <a:endParaRPr lang="it-IT"/>
          </a:p>
        </p:txBody>
      </p:sp>
      <p:sp>
        <p:nvSpPr>
          <p:cNvPr id="5" name="Segnaposto piè di pagina 4">
            <a:extLst>
              <a:ext uri="{FF2B5EF4-FFF2-40B4-BE49-F238E27FC236}">
                <a16:creationId xmlns:a16="http://schemas.microsoft.com/office/drawing/2014/main" id="{42304CCE-8538-DBA7-065B-A9308763F606}"/>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86235CD7-7B4F-515F-A0EB-ADC6A3AE74B2}"/>
              </a:ext>
            </a:extLst>
          </p:cNvPr>
          <p:cNvSpPr>
            <a:spLocks noGrp="1"/>
          </p:cNvSpPr>
          <p:nvPr>
            <p:ph type="sldNum" sz="quarter" idx="12"/>
          </p:nvPr>
        </p:nvSpPr>
        <p:spPr/>
        <p:txBody>
          <a:bodyPr/>
          <a:lstStyle/>
          <a:p>
            <a:fld id="{EF546B34-54C0-462F-A4E7-6BFAD32C2E41}" type="slidenum">
              <a:rPr lang="it-IT" smtClean="0"/>
              <a:t>‹N›</a:t>
            </a:fld>
            <a:endParaRPr lang="it-IT"/>
          </a:p>
        </p:txBody>
      </p:sp>
    </p:spTree>
    <p:extLst>
      <p:ext uri="{BB962C8B-B14F-4D97-AF65-F5344CB8AC3E}">
        <p14:creationId xmlns:p14="http://schemas.microsoft.com/office/powerpoint/2010/main" val="41744531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1064583-E5D1-897C-38C6-83635C1B5D4E}"/>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FD85D9F2-CC01-AD6D-DBC9-4FD0387DB1E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85F24673-D6FF-FCC4-7B9D-C44EF2A68E03}"/>
              </a:ext>
            </a:extLst>
          </p:cNvPr>
          <p:cNvSpPr>
            <a:spLocks noGrp="1"/>
          </p:cNvSpPr>
          <p:nvPr>
            <p:ph type="dt" sz="half" idx="10"/>
          </p:nvPr>
        </p:nvSpPr>
        <p:spPr/>
        <p:txBody>
          <a:bodyPr/>
          <a:lstStyle/>
          <a:p>
            <a:fld id="{23A6557C-A196-4A0B-A87F-0462F8455FD2}" type="datetime1">
              <a:rPr lang="it-IT" smtClean="0"/>
              <a:t>09/05/2025</a:t>
            </a:fld>
            <a:endParaRPr lang="it-IT"/>
          </a:p>
        </p:txBody>
      </p:sp>
      <p:sp>
        <p:nvSpPr>
          <p:cNvPr id="5" name="Segnaposto piè di pagina 4">
            <a:extLst>
              <a:ext uri="{FF2B5EF4-FFF2-40B4-BE49-F238E27FC236}">
                <a16:creationId xmlns:a16="http://schemas.microsoft.com/office/drawing/2014/main" id="{71EE9D86-B55A-BFFC-E661-6A84BF7E80F3}"/>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52992C85-E0FF-1DCE-8C66-A544FCE240C3}"/>
              </a:ext>
            </a:extLst>
          </p:cNvPr>
          <p:cNvSpPr>
            <a:spLocks noGrp="1"/>
          </p:cNvSpPr>
          <p:nvPr>
            <p:ph type="sldNum" sz="quarter" idx="12"/>
          </p:nvPr>
        </p:nvSpPr>
        <p:spPr/>
        <p:txBody>
          <a:bodyPr/>
          <a:lstStyle/>
          <a:p>
            <a:fld id="{EF546B34-54C0-462F-A4E7-6BFAD32C2E41}" type="slidenum">
              <a:rPr lang="it-IT" smtClean="0"/>
              <a:t>‹N›</a:t>
            </a:fld>
            <a:endParaRPr lang="it-IT"/>
          </a:p>
        </p:txBody>
      </p:sp>
    </p:spTree>
    <p:extLst>
      <p:ext uri="{BB962C8B-B14F-4D97-AF65-F5344CB8AC3E}">
        <p14:creationId xmlns:p14="http://schemas.microsoft.com/office/powerpoint/2010/main" val="39409296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56B1280-3AB2-5340-299B-E82852B2BA7C}"/>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15BC014C-FA94-1AE7-2CFB-9BE42DD72507}"/>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EA06A242-4F2D-A435-FB8B-46DA07FFD4AC}"/>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F7176545-3E3F-2453-2EDA-959C0E8E5B1E}"/>
              </a:ext>
            </a:extLst>
          </p:cNvPr>
          <p:cNvSpPr>
            <a:spLocks noGrp="1"/>
          </p:cNvSpPr>
          <p:nvPr>
            <p:ph type="dt" sz="half" idx="10"/>
          </p:nvPr>
        </p:nvSpPr>
        <p:spPr/>
        <p:txBody>
          <a:bodyPr/>
          <a:lstStyle/>
          <a:p>
            <a:fld id="{D52CD24E-A405-4E68-BA9C-122B1AD4A0F8}" type="datetime1">
              <a:rPr lang="it-IT" smtClean="0"/>
              <a:t>09/05/2025</a:t>
            </a:fld>
            <a:endParaRPr lang="it-IT"/>
          </a:p>
        </p:txBody>
      </p:sp>
      <p:sp>
        <p:nvSpPr>
          <p:cNvPr id="6" name="Segnaposto piè di pagina 5">
            <a:extLst>
              <a:ext uri="{FF2B5EF4-FFF2-40B4-BE49-F238E27FC236}">
                <a16:creationId xmlns:a16="http://schemas.microsoft.com/office/drawing/2014/main" id="{FD465FAF-9E7C-3B2E-C83B-B38F3071A50B}"/>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9B9CE392-53D7-3CC6-A1A8-A2309FB7932D}"/>
              </a:ext>
            </a:extLst>
          </p:cNvPr>
          <p:cNvSpPr>
            <a:spLocks noGrp="1"/>
          </p:cNvSpPr>
          <p:nvPr>
            <p:ph type="sldNum" sz="quarter" idx="12"/>
          </p:nvPr>
        </p:nvSpPr>
        <p:spPr/>
        <p:txBody>
          <a:bodyPr/>
          <a:lstStyle/>
          <a:p>
            <a:fld id="{EF546B34-54C0-462F-A4E7-6BFAD32C2E41}" type="slidenum">
              <a:rPr lang="it-IT" smtClean="0"/>
              <a:t>‹N›</a:t>
            </a:fld>
            <a:endParaRPr lang="it-IT"/>
          </a:p>
        </p:txBody>
      </p:sp>
    </p:spTree>
    <p:extLst>
      <p:ext uri="{BB962C8B-B14F-4D97-AF65-F5344CB8AC3E}">
        <p14:creationId xmlns:p14="http://schemas.microsoft.com/office/powerpoint/2010/main" val="7824692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1548054-9C02-10AA-7211-6DC6A96D5C34}"/>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29EBE801-5B77-1DF5-EDEA-E674F20A629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ED763C75-AF7E-42A7-B7CA-59987AE8C3FD}"/>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01DEB610-41FF-550A-577E-488EF1A086B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955153A6-67A7-BE7F-B0DF-9F350E695C8B}"/>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9F06CA09-0CFA-F0E5-6553-CA1674AE9063}"/>
              </a:ext>
            </a:extLst>
          </p:cNvPr>
          <p:cNvSpPr>
            <a:spLocks noGrp="1"/>
          </p:cNvSpPr>
          <p:nvPr>
            <p:ph type="dt" sz="half" idx="10"/>
          </p:nvPr>
        </p:nvSpPr>
        <p:spPr/>
        <p:txBody>
          <a:bodyPr/>
          <a:lstStyle/>
          <a:p>
            <a:fld id="{38EB1736-0E4B-472A-8789-3394D11DB914}" type="datetime1">
              <a:rPr lang="it-IT" smtClean="0"/>
              <a:t>09/05/2025</a:t>
            </a:fld>
            <a:endParaRPr lang="it-IT"/>
          </a:p>
        </p:txBody>
      </p:sp>
      <p:sp>
        <p:nvSpPr>
          <p:cNvPr id="8" name="Segnaposto piè di pagina 7">
            <a:extLst>
              <a:ext uri="{FF2B5EF4-FFF2-40B4-BE49-F238E27FC236}">
                <a16:creationId xmlns:a16="http://schemas.microsoft.com/office/drawing/2014/main" id="{18E1A6E6-282C-D5CB-A1A1-D80B97AD2561}"/>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447E02C8-7D94-6819-090D-102268B917E4}"/>
              </a:ext>
            </a:extLst>
          </p:cNvPr>
          <p:cNvSpPr>
            <a:spLocks noGrp="1"/>
          </p:cNvSpPr>
          <p:nvPr>
            <p:ph type="sldNum" sz="quarter" idx="12"/>
          </p:nvPr>
        </p:nvSpPr>
        <p:spPr/>
        <p:txBody>
          <a:bodyPr/>
          <a:lstStyle/>
          <a:p>
            <a:fld id="{EF546B34-54C0-462F-A4E7-6BFAD32C2E41}" type="slidenum">
              <a:rPr lang="it-IT" smtClean="0"/>
              <a:t>‹N›</a:t>
            </a:fld>
            <a:endParaRPr lang="it-IT"/>
          </a:p>
        </p:txBody>
      </p:sp>
    </p:spTree>
    <p:extLst>
      <p:ext uri="{BB962C8B-B14F-4D97-AF65-F5344CB8AC3E}">
        <p14:creationId xmlns:p14="http://schemas.microsoft.com/office/powerpoint/2010/main" val="19933121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C1984E9-2AB8-E34D-D0F4-0A46C964DFF7}"/>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88562022-0D39-7062-4C34-56C99D59F020}"/>
              </a:ext>
            </a:extLst>
          </p:cNvPr>
          <p:cNvSpPr>
            <a:spLocks noGrp="1"/>
          </p:cNvSpPr>
          <p:nvPr>
            <p:ph type="dt" sz="half" idx="10"/>
          </p:nvPr>
        </p:nvSpPr>
        <p:spPr/>
        <p:txBody>
          <a:bodyPr/>
          <a:lstStyle/>
          <a:p>
            <a:fld id="{1B25EA67-9A43-4851-B620-C358124C7C94}" type="datetime1">
              <a:rPr lang="it-IT" smtClean="0"/>
              <a:t>09/05/2025</a:t>
            </a:fld>
            <a:endParaRPr lang="it-IT"/>
          </a:p>
        </p:txBody>
      </p:sp>
      <p:sp>
        <p:nvSpPr>
          <p:cNvPr id="4" name="Segnaposto piè di pagina 3">
            <a:extLst>
              <a:ext uri="{FF2B5EF4-FFF2-40B4-BE49-F238E27FC236}">
                <a16:creationId xmlns:a16="http://schemas.microsoft.com/office/drawing/2014/main" id="{06FC7D7B-2235-0416-6E91-035C0AE4DA94}"/>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CB82F98F-DB05-9046-F720-A6DEB4184ABA}"/>
              </a:ext>
            </a:extLst>
          </p:cNvPr>
          <p:cNvSpPr>
            <a:spLocks noGrp="1"/>
          </p:cNvSpPr>
          <p:nvPr>
            <p:ph type="sldNum" sz="quarter" idx="12"/>
          </p:nvPr>
        </p:nvSpPr>
        <p:spPr/>
        <p:txBody>
          <a:bodyPr/>
          <a:lstStyle/>
          <a:p>
            <a:fld id="{EF546B34-54C0-462F-A4E7-6BFAD32C2E41}" type="slidenum">
              <a:rPr lang="it-IT" smtClean="0"/>
              <a:t>‹N›</a:t>
            </a:fld>
            <a:endParaRPr lang="it-IT"/>
          </a:p>
        </p:txBody>
      </p:sp>
    </p:spTree>
    <p:extLst>
      <p:ext uri="{BB962C8B-B14F-4D97-AF65-F5344CB8AC3E}">
        <p14:creationId xmlns:p14="http://schemas.microsoft.com/office/powerpoint/2010/main" val="338767589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E82A6367-0096-C94C-36E0-135ECA05CDD6}"/>
              </a:ext>
            </a:extLst>
          </p:cNvPr>
          <p:cNvSpPr>
            <a:spLocks noGrp="1"/>
          </p:cNvSpPr>
          <p:nvPr>
            <p:ph type="dt" sz="half" idx="10"/>
          </p:nvPr>
        </p:nvSpPr>
        <p:spPr/>
        <p:txBody>
          <a:bodyPr/>
          <a:lstStyle/>
          <a:p>
            <a:fld id="{79F2B6B3-9648-4A3A-8A3F-F57DB1F3487A}" type="datetime1">
              <a:rPr lang="it-IT" smtClean="0"/>
              <a:t>09/05/2025</a:t>
            </a:fld>
            <a:endParaRPr lang="it-IT"/>
          </a:p>
        </p:txBody>
      </p:sp>
      <p:sp>
        <p:nvSpPr>
          <p:cNvPr id="3" name="Segnaposto piè di pagina 2">
            <a:extLst>
              <a:ext uri="{FF2B5EF4-FFF2-40B4-BE49-F238E27FC236}">
                <a16:creationId xmlns:a16="http://schemas.microsoft.com/office/drawing/2014/main" id="{E17F1300-9A7E-DF9F-0FE6-C4EB546C8AE3}"/>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634ECDFD-AC8D-8C86-7F5E-A549746C6071}"/>
              </a:ext>
            </a:extLst>
          </p:cNvPr>
          <p:cNvSpPr>
            <a:spLocks noGrp="1"/>
          </p:cNvSpPr>
          <p:nvPr>
            <p:ph type="sldNum" sz="quarter" idx="12"/>
          </p:nvPr>
        </p:nvSpPr>
        <p:spPr/>
        <p:txBody>
          <a:bodyPr/>
          <a:lstStyle/>
          <a:p>
            <a:fld id="{EF546B34-54C0-462F-A4E7-6BFAD32C2E41}" type="slidenum">
              <a:rPr lang="it-IT" smtClean="0"/>
              <a:t>‹N›</a:t>
            </a:fld>
            <a:endParaRPr lang="it-IT"/>
          </a:p>
        </p:txBody>
      </p:sp>
    </p:spTree>
    <p:extLst>
      <p:ext uri="{BB962C8B-B14F-4D97-AF65-F5344CB8AC3E}">
        <p14:creationId xmlns:p14="http://schemas.microsoft.com/office/powerpoint/2010/main" val="195300061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851AA26-0DA7-2471-11F5-81117DC4009D}"/>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07802440-0F4E-163B-5F1E-636F8F6B613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AF8CD2BB-C325-AA89-B9CC-40716413A23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067BD658-5F10-34E8-E74B-239C4DB96BE7}"/>
              </a:ext>
            </a:extLst>
          </p:cNvPr>
          <p:cNvSpPr>
            <a:spLocks noGrp="1"/>
          </p:cNvSpPr>
          <p:nvPr>
            <p:ph type="dt" sz="half" idx="10"/>
          </p:nvPr>
        </p:nvSpPr>
        <p:spPr/>
        <p:txBody>
          <a:bodyPr/>
          <a:lstStyle/>
          <a:p>
            <a:fld id="{F07EFB8E-371B-4E75-961B-B7FEB0646F04}" type="datetime1">
              <a:rPr lang="it-IT" smtClean="0"/>
              <a:t>09/05/2025</a:t>
            </a:fld>
            <a:endParaRPr lang="it-IT"/>
          </a:p>
        </p:txBody>
      </p:sp>
      <p:sp>
        <p:nvSpPr>
          <p:cNvPr id="6" name="Segnaposto piè di pagina 5">
            <a:extLst>
              <a:ext uri="{FF2B5EF4-FFF2-40B4-BE49-F238E27FC236}">
                <a16:creationId xmlns:a16="http://schemas.microsoft.com/office/drawing/2014/main" id="{A0CE8BD7-B418-655D-77CD-63924D67764D}"/>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3B15B6D5-FCBF-9F09-40C6-55AAF3A57BBB}"/>
              </a:ext>
            </a:extLst>
          </p:cNvPr>
          <p:cNvSpPr>
            <a:spLocks noGrp="1"/>
          </p:cNvSpPr>
          <p:nvPr>
            <p:ph type="sldNum" sz="quarter" idx="12"/>
          </p:nvPr>
        </p:nvSpPr>
        <p:spPr/>
        <p:txBody>
          <a:bodyPr/>
          <a:lstStyle/>
          <a:p>
            <a:fld id="{EF546B34-54C0-462F-A4E7-6BFAD32C2E41}" type="slidenum">
              <a:rPr lang="it-IT" smtClean="0"/>
              <a:t>‹N›</a:t>
            </a:fld>
            <a:endParaRPr lang="it-IT"/>
          </a:p>
        </p:txBody>
      </p:sp>
    </p:spTree>
    <p:extLst>
      <p:ext uri="{BB962C8B-B14F-4D97-AF65-F5344CB8AC3E}">
        <p14:creationId xmlns:p14="http://schemas.microsoft.com/office/powerpoint/2010/main" val="31685777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392E76F-677F-5EAD-BBA0-E42962E4A279}"/>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5375E89A-0E55-96B8-CAD2-AAD8B0A0AB98}"/>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F71D82D2-5114-7443-27B6-38A627747642}"/>
              </a:ext>
            </a:extLst>
          </p:cNvPr>
          <p:cNvSpPr>
            <a:spLocks noGrp="1"/>
          </p:cNvSpPr>
          <p:nvPr>
            <p:ph type="dt" sz="half" idx="10"/>
          </p:nvPr>
        </p:nvSpPr>
        <p:spPr/>
        <p:txBody>
          <a:bodyPr/>
          <a:lstStyle/>
          <a:p>
            <a:fld id="{FFC08E24-C90B-4161-8B4E-2D19A7C346B2}" type="datetime1">
              <a:rPr lang="it-IT" smtClean="0"/>
              <a:t>09/05/2025</a:t>
            </a:fld>
            <a:endParaRPr lang="it-IT"/>
          </a:p>
        </p:txBody>
      </p:sp>
      <p:sp>
        <p:nvSpPr>
          <p:cNvPr id="5" name="Segnaposto piè di pagina 4">
            <a:extLst>
              <a:ext uri="{FF2B5EF4-FFF2-40B4-BE49-F238E27FC236}">
                <a16:creationId xmlns:a16="http://schemas.microsoft.com/office/drawing/2014/main" id="{74098C70-3C0F-1100-4D33-C1CEAD1DA96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9E55511-2902-26AE-CCF3-C525263B467F}"/>
              </a:ext>
            </a:extLst>
          </p:cNvPr>
          <p:cNvSpPr>
            <a:spLocks noGrp="1"/>
          </p:cNvSpPr>
          <p:nvPr>
            <p:ph type="sldNum" sz="quarter" idx="12"/>
          </p:nvPr>
        </p:nvSpPr>
        <p:spPr/>
        <p:txBody>
          <a:bodyPr/>
          <a:lstStyle/>
          <a:p>
            <a:fld id="{E8A1A0EC-64F3-4700-9DE5-0F07275B79A0}" type="slidenum">
              <a:rPr lang="it-IT" smtClean="0"/>
              <a:t>‹N›</a:t>
            </a:fld>
            <a:endParaRPr lang="it-IT"/>
          </a:p>
        </p:txBody>
      </p:sp>
    </p:spTree>
    <p:extLst>
      <p:ext uri="{BB962C8B-B14F-4D97-AF65-F5344CB8AC3E}">
        <p14:creationId xmlns:p14="http://schemas.microsoft.com/office/powerpoint/2010/main" val="270453394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F535B85-96EA-A88E-AE67-89E3039104DE}"/>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D0670493-9724-E4B1-5704-D04C40BB87D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D46318BC-1E71-8225-1473-0BB4C00E306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3C4BC3CE-DF25-E3B1-84C0-AE3C693A865F}"/>
              </a:ext>
            </a:extLst>
          </p:cNvPr>
          <p:cNvSpPr>
            <a:spLocks noGrp="1"/>
          </p:cNvSpPr>
          <p:nvPr>
            <p:ph type="dt" sz="half" idx="10"/>
          </p:nvPr>
        </p:nvSpPr>
        <p:spPr/>
        <p:txBody>
          <a:bodyPr/>
          <a:lstStyle/>
          <a:p>
            <a:fld id="{8E76C9CE-A22C-480E-9ABE-37144F5AD6E4}" type="datetime1">
              <a:rPr lang="it-IT" smtClean="0"/>
              <a:t>09/05/2025</a:t>
            </a:fld>
            <a:endParaRPr lang="it-IT"/>
          </a:p>
        </p:txBody>
      </p:sp>
      <p:sp>
        <p:nvSpPr>
          <p:cNvPr id="6" name="Segnaposto piè di pagina 5">
            <a:extLst>
              <a:ext uri="{FF2B5EF4-FFF2-40B4-BE49-F238E27FC236}">
                <a16:creationId xmlns:a16="http://schemas.microsoft.com/office/drawing/2014/main" id="{4D513CC3-4F4A-997A-5314-625B68DCD788}"/>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B27BD0D9-1550-13DC-D9BA-436F1561FB92}"/>
              </a:ext>
            </a:extLst>
          </p:cNvPr>
          <p:cNvSpPr>
            <a:spLocks noGrp="1"/>
          </p:cNvSpPr>
          <p:nvPr>
            <p:ph type="sldNum" sz="quarter" idx="12"/>
          </p:nvPr>
        </p:nvSpPr>
        <p:spPr/>
        <p:txBody>
          <a:bodyPr/>
          <a:lstStyle/>
          <a:p>
            <a:fld id="{EF546B34-54C0-462F-A4E7-6BFAD32C2E41}" type="slidenum">
              <a:rPr lang="it-IT" smtClean="0"/>
              <a:t>‹N›</a:t>
            </a:fld>
            <a:endParaRPr lang="it-IT"/>
          </a:p>
        </p:txBody>
      </p:sp>
    </p:spTree>
    <p:extLst>
      <p:ext uri="{BB962C8B-B14F-4D97-AF65-F5344CB8AC3E}">
        <p14:creationId xmlns:p14="http://schemas.microsoft.com/office/powerpoint/2010/main" val="85327892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E75D0FF-AD6A-14AD-EE43-3887C35809BB}"/>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9494BA74-5EFC-630A-7A8D-16A75273AFF7}"/>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FA101650-9493-E57F-DE29-781CF23C3F6D}"/>
              </a:ext>
            </a:extLst>
          </p:cNvPr>
          <p:cNvSpPr>
            <a:spLocks noGrp="1"/>
          </p:cNvSpPr>
          <p:nvPr>
            <p:ph type="dt" sz="half" idx="10"/>
          </p:nvPr>
        </p:nvSpPr>
        <p:spPr/>
        <p:txBody>
          <a:bodyPr/>
          <a:lstStyle/>
          <a:p>
            <a:fld id="{492D300D-5188-4EE7-8115-A2A60915E81F}" type="datetime1">
              <a:rPr lang="it-IT" smtClean="0"/>
              <a:t>09/05/2025</a:t>
            </a:fld>
            <a:endParaRPr lang="it-IT"/>
          </a:p>
        </p:txBody>
      </p:sp>
      <p:sp>
        <p:nvSpPr>
          <p:cNvPr id="5" name="Segnaposto piè di pagina 4">
            <a:extLst>
              <a:ext uri="{FF2B5EF4-FFF2-40B4-BE49-F238E27FC236}">
                <a16:creationId xmlns:a16="http://schemas.microsoft.com/office/drawing/2014/main" id="{FDAE35BE-60C2-4CE8-97C7-5E11EB7BEB1E}"/>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0DEAA63B-E304-CE2B-4858-196C372DABF9}"/>
              </a:ext>
            </a:extLst>
          </p:cNvPr>
          <p:cNvSpPr>
            <a:spLocks noGrp="1"/>
          </p:cNvSpPr>
          <p:nvPr>
            <p:ph type="sldNum" sz="quarter" idx="12"/>
          </p:nvPr>
        </p:nvSpPr>
        <p:spPr/>
        <p:txBody>
          <a:bodyPr/>
          <a:lstStyle/>
          <a:p>
            <a:fld id="{EF546B34-54C0-462F-A4E7-6BFAD32C2E41}" type="slidenum">
              <a:rPr lang="it-IT" smtClean="0"/>
              <a:t>‹N›</a:t>
            </a:fld>
            <a:endParaRPr lang="it-IT"/>
          </a:p>
        </p:txBody>
      </p:sp>
    </p:spTree>
    <p:extLst>
      <p:ext uri="{BB962C8B-B14F-4D97-AF65-F5344CB8AC3E}">
        <p14:creationId xmlns:p14="http://schemas.microsoft.com/office/powerpoint/2010/main" val="399096043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8FF3909A-759A-34C0-28B6-075DED238228}"/>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F0358960-0387-708A-84C0-6C9A3C85CC67}"/>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6DF17E5D-CC00-E64A-D955-36B6A50A0DF6}"/>
              </a:ext>
            </a:extLst>
          </p:cNvPr>
          <p:cNvSpPr>
            <a:spLocks noGrp="1"/>
          </p:cNvSpPr>
          <p:nvPr>
            <p:ph type="dt" sz="half" idx="10"/>
          </p:nvPr>
        </p:nvSpPr>
        <p:spPr/>
        <p:txBody>
          <a:bodyPr/>
          <a:lstStyle/>
          <a:p>
            <a:fld id="{DF321A08-3585-42B4-B061-1A59E7ED7727}" type="datetime1">
              <a:rPr lang="it-IT" smtClean="0"/>
              <a:t>09/05/2025</a:t>
            </a:fld>
            <a:endParaRPr lang="it-IT"/>
          </a:p>
        </p:txBody>
      </p:sp>
      <p:sp>
        <p:nvSpPr>
          <p:cNvPr id="5" name="Segnaposto piè di pagina 4">
            <a:extLst>
              <a:ext uri="{FF2B5EF4-FFF2-40B4-BE49-F238E27FC236}">
                <a16:creationId xmlns:a16="http://schemas.microsoft.com/office/drawing/2014/main" id="{16E1B775-4D64-4A5D-25A7-048A4570CE56}"/>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93C08C6D-F6C4-67B8-944B-D65513272D6B}"/>
              </a:ext>
            </a:extLst>
          </p:cNvPr>
          <p:cNvSpPr>
            <a:spLocks noGrp="1"/>
          </p:cNvSpPr>
          <p:nvPr>
            <p:ph type="sldNum" sz="quarter" idx="12"/>
          </p:nvPr>
        </p:nvSpPr>
        <p:spPr/>
        <p:txBody>
          <a:bodyPr/>
          <a:lstStyle/>
          <a:p>
            <a:fld id="{EF546B34-54C0-462F-A4E7-6BFAD32C2E41}" type="slidenum">
              <a:rPr lang="it-IT" smtClean="0"/>
              <a:t>‹N›</a:t>
            </a:fld>
            <a:endParaRPr lang="it-IT"/>
          </a:p>
        </p:txBody>
      </p:sp>
    </p:spTree>
    <p:extLst>
      <p:ext uri="{BB962C8B-B14F-4D97-AF65-F5344CB8AC3E}">
        <p14:creationId xmlns:p14="http://schemas.microsoft.com/office/powerpoint/2010/main" val="10331897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C536762-26D3-CF2E-834E-4C835DF9BC89}"/>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22526E7C-74AA-3D68-E7AF-510081D67E70}"/>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832F3BD5-85B3-8B78-DF11-DA0AD8C88AD3}"/>
              </a:ext>
            </a:extLst>
          </p:cNvPr>
          <p:cNvSpPr>
            <a:spLocks noGrp="1"/>
          </p:cNvSpPr>
          <p:nvPr>
            <p:ph type="dt" sz="half" idx="10"/>
          </p:nvPr>
        </p:nvSpPr>
        <p:spPr/>
        <p:txBody>
          <a:bodyPr/>
          <a:lstStyle/>
          <a:p>
            <a:fld id="{7F1A72F3-F7BE-4BB4-8C33-4A7E9D6E1059}" type="datetime1">
              <a:rPr lang="it-IT" smtClean="0"/>
              <a:t>09/05/2025</a:t>
            </a:fld>
            <a:endParaRPr lang="it-IT"/>
          </a:p>
        </p:txBody>
      </p:sp>
      <p:sp>
        <p:nvSpPr>
          <p:cNvPr id="5" name="Segnaposto piè di pagina 4">
            <a:extLst>
              <a:ext uri="{FF2B5EF4-FFF2-40B4-BE49-F238E27FC236}">
                <a16:creationId xmlns:a16="http://schemas.microsoft.com/office/drawing/2014/main" id="{3E4EE48C-4DED-9899-9721-A9690057C2B3}"/>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F06A7AD8-3D5A-E6CC-46AB-A16B820809CF}"/>
              </a:ext>
            </a:extLst>
          </p:cNvPr>
          <p:cNvSpPr>
            <a:spLocks noGrp="1"/>
          </p:cNvSpPr>
          <p:nvPr>
            <p:ph type="sldNum" sz="quarter" idx="12"/>
          </p:nvPr>
        </p:nvSpPr>
        <p:spPr/>
        <p:txBody>
          <a:bodyPr/>
          <a:lstStyle/>
          <a:p>
            <a:fld id="{E8A1A0EC-64F3-4700-9DE5-0F07275B79A0}" type="slidenum">
              <a:rPr lang="it-IT" smtClean="0"/>
              <a:t>‹N›</a:t>
            </a:fld>
            <a:endParaRPr lang="it-IT"/>
          </a:p>
        </p:txBody>
      </p:sp>
    </p:spTree>
    <p:extLst>
      <p:ext uri="{BB962C8B-B14F-4D97-AF65-F5344CB8AC3E}">
        <p14:creationId xmlns:p14="http://schemas.microsoft.com/office/powerpoint/2010/main" val="28052845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E0D051A-0E03-2957-9904-E7A863D8670D}"/>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C4C99354-5FEF-F564-843C-8EB0E03C61B7}"/>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078FF835-7F25-59B3-FC34-544EED771DCC}"/>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C23E004A-8A82-A221-EBED-437B12042C4A}"/>
              </a:ext>
            </a:extLst>
          </p:cNvPr>
          <p:cNvSpPr>
            <a:spLocks noGrp="1"/>
          </p:cNvSpPr>
          <p:nvPr>
            <p:ph type="dt" sz="half" idx="10"/>
          </p:nvPr>
        </p:nvSpPr>
        <p:spPr/>
        <p:txBody>
          <a:bodyPr/>
          <a:lstStyle/>
          <a:p>
            <a:fld id="{65D6CC19-F989-4893-A6CB-932E9CA78A86}" type="datetime1">
              <a:rPr lang="it-IT" smtClean="0"/>
              <a:t>09/05/2025</a:t>
            </a:fld>
            <a:endParaRPr lang="it-IT"/>
          </a:p>
        </p:txBody>
      </p:sp>
      <p:sp>
        <p:nvSpPr>
          <p:cNvPr id="6" name="Segnaposto piè di pagina 5">
            <a:extLst>
              <a:ext uri="{FF2B5EF4-FFF2-40B4-BE49-F238E27FC236}">
                <a16:creationId xmlns:a16="http://schemas.microsoft.com/office/drawing/2014/main" id="{CBA39584-AC60-E581-278B-F8FEA5EBADB6}"/>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365E211B-7BD2-1A62-0DAB-90383674A905}"/>
              </a:ext>
            </a:extLst>
          </p:cNvPr>
          <p:cNvSpPr>
            <a:spLocks noGrp="1"/>
          </p:cNvSpPr>
          <p:nvPr>
            <p:ph type="sldNum" sz="quarter" idx="12"/>
          </p:nvPr>
        </p:nvSpPr>
        <p:spPr/>
        <p:txBody>
          <a:bodyPr/>
          <a:lstStyle/>
          <a:p>
            <a:fld id="{E8A1A0EC-64F3-4700-9DE5-0F07275B79A0}" type="slidenum">
              <a:rPr lang="it-IT" smtClean="0"/>
              <a:t>‹N›</a:t>
            </a:fld>
            <a:endParaRPr lang="it-IT"/>
          </a:p>
        </p:txBody>
      </p:sp>
    </p:spTree>
    <p:extLst>
      <p:ext uri="{BB962C8B-B14F-4D97-AF65-F5344CB8AC3E}">
        <p14:creationId xmlns:p14="http://schemas.microsoft.com/office/powerpoint/2010/main" val="25033101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A61BD40-3315-6B41-6995-8C5727BD44AD}"/>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2F62BE30-811F-C678-5501-FCD5A7F74EC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BD7ED1B6-65C9-D832-71E8-2C7FC7DAD700}"/>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1F2DAB0F-E16E-FAA7-9BAD-505FB91DA62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A16CF93C-2C18-EAAA-647D-5C1A8599BA94}"/>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B06ADA47-C0BE-A8B8-70C3-3A6C7DC7EE38}"/>
              </a:ext>
            </a:extLst>
          </p:cNvPr>
          <p:cNvSpPr>
            <a:spLocks noGrp="1"/>
          </p:cNvSpPr>
          <p:nvPr>
            <p:ph type="dt" sz="half" idx="10"/>
          </p:nvPr>
        </p:nvSpPr>
        <p:spPr/>
        <p:txBody>
          <a:bodyPr/>
          <a:lstStyle/>
          <a:p>
            <a:fld id="{19F1E2B6-CBA8-4235-BA47-3349851F59A3}" type="datetime1">
              <a:rPr lang="it-IT" smtClean="0"/>
              <a:t>09/05/2025</a:t>
            </a:fld>
            <a:endParaRPr lang="it-IT"/>
          </a:p>
        </p:txBody>
      </p:sp>
      <p:sp>
        <p:nvSpPr>
          <p:cNvPr id="8" name="Segnaposto piè di pagina 7">
            <a:extLst>
              <a:ext uri="{FF2B5EF4-FFF2-40B4-BE49-F238E27FC236}">
                <a16:creationId xmlns:a16="http://schemas.microsoft.com/office/drawing/2014/main" id="{3184A438-31FD-700E-B1D0-86E5EC47E9F8}"/>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43740CBD-553B-D7F3-D5A8-BE33A2074266}"/>
              </a:ext>
            </a:extLst>
          </p:cNvPr>
          <p:cNvSpPr>
            <a:spLocks noGrp="1"/>
          </p:cNvSpPr>
          <p:nvPr>
            <p:ph type="sldNum" sz="quarter" idx="12"/>
          </p:nvPr>
        </p:nvSpPr>
        <p:spPr/>
        <p:txBody>
          <a:bodyPr/>
          <a:lstStyle/>
          <a:p>
            <a:fld id="{E8A1A0EC-64F3-4700-9DE5-0F07275B79A0}" type="slidenum">
              <a:rPr lang="it-IT" smtClean="0"/>
              <a:t>‹N›</a:t>
            </a:fld>
            <a:endParaRPr lang="it-IT"/>
          </a:p>
        </p:txBody>
      </p:sp>
    </p:spTree>
    <p:extLst>
      <p:ext uri="{BB962C8B-B14F-4D97-AF65-F5344CB8AC3E}">
        <p14:creationId xmlns:p14="http://schemas.microsoft.com/office/powerpoint/2010/main" val="40187675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ED762B5-8F45-352D-8DC2-4ACD14D5D9C0}"/>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FC0A9B9A-A7B4-4CC5-D7F8-721F880F3E05}"/>
              </a:ext>
            </a:extLst>
          </p:cNvPr>
          <p:cNvSpPr>
            <a:spLocks noGrp="1"/>
          </p:cNvSpPr>
          <p:nvPr>
            <p:ph type="dt" sz="half" idx="10"/>
          </p:nvPr>
        </p:nvSpPr>
        <p:spPr/>
        <p:txBody>
          <a:bodyPr/>
          <a:lstStyle/>
          <a:p>
            <a:fld id="{D78C2758-7704-4455-B0B0-98083AE500FF}" type="datetime1">
              <a:rPr lang="it-IT" smtClean="0"/>
              <a:t>09/05/2025</a:t>
            </a:fld>
            <a:endParaRPr lang="it-IT"/>
          </a:p>
        </p:txBody>
      </p:sp>
      <p:sp>
        <p:nvSpPr>
          <p:cNvPr id="4" name="Segnaposto piè di pagina 3">
            <a:extLst>
              <a:ext uri="{FF2B5EF4-FFF2-40B4-BE49-F238E27FC236}">
                <a16:creationId xmlns:a16="http://schemas.microsoft.com/office/drawing/2014/main" id="{E40A74C6-DAFD-8E22-256B-2FE551662FA6}"/>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FDA6C15D-535C-928C-28EE-5D14E3DB0AC3}"/>
              </a:ext>
            </a:extLst>
          </p:cNvPr>
          <p:cNvSpPr>
            <a:spLocks noGrp="1"/>
          </p:cNvSpPr>
          <p:nvPr>
            <p:ph type="sldNum" sz="quarter" idx="12"/>
          </p:nvPr>
        </p:nvSpPr>
        <p:spPr/>
        <p:txBody>
          <a:bodyPr/>
          <a:lstStyle/>
          <a:p>
            <a:fld id="{E8A1A0EC-64F3-4700-9DE5-0F07275B79A0}" type="slidenum">
              <a:rPr lang="it-IT" smtClean="0"/>
              <a:t>‹N›</a:t>
            </a:fld>
            <a:endParaRPr lang="it-IT"/>
          </a:p>
        </p:txBody>
      </p:sp>
    </p:spTree>
    <p:extLst>
      <p:ext uri="{BB962C8B-B14F-4D97-AF65-F5344CB8AC3E}">
        <p14:creationId xmlns:p14="http://schemas.microsoft.com/office/powerpoint/2010/main" val="787660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D02C1069-859E-710C-9E2A-19814997E03B}"/>
              </a:ext>
            </a:extLst>
          </p:cNvPr>
          <p:cNvSpPr>
            <a:spLocks noGrp="1"/>
          </p:cNvSpPr>
          <p:nvPr>
            <p:ph type="dt" sz="half" idx="10"/>
          </p:nvPr>
        </p:nvSpPr>
        <p:spPr/>
        <p:txBody>
          <a:bodyPr/>
          <a:lstStyle/>
          <a:p>
            <a:fld id="{C97421D1-83FC-4E04-9ADE-58B90965DE55}" type="datetime1">
              <a:rPr lang="it-IT" smtClean="0"/>
              <a:t>09/05/2025</a:t>
            </a:fld>
            <a:endParaRPr lang="it-IT"/>
          </a:p>
        </p:txBody>
      </p:sp>
      <p:sp>
        <p:nvSpPr>
          <p:cNvPr id="3" name="Segnaposto piè di pagina 2">
            <a:extLst>
              <a:ext uri="{FF2B5EF4-FFF2-40B4-BE49-F238E27FC236}">
                <a16:creationId xmlns:a16="http://schemas.microsoft.com/office/drawing/2014/main" id="{00398AE1-F740-6B04-2EEA-1843A1FFB360}"/>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08245B80-95F0-AEA4-DCD6-EC1D9A3764E9}"/>
              </a:ext>
            </a:extLst>
          </p:cNvPr>
          <p:cNvSpPr>
            <a:spLocks noGrp="1"/>
          </p:cNvSpPr>
          <p:nvPr>
            <p:ph type="sldNum" sz="quarter" idx="12"/>
          </p:nvPr>
        </p:nvSpPr>
        <p:spPr/>
        <p:txBody>
          <a:bodyPr/>
          <a:lstStyle/>
          <a:p>
            <a:fld id="{E8A1A0EC-64F3-4700-9DE5-0F07275B79A0}" type="slidenum">
              <a:rPr lang="it-IT" smtClean="0"/>
              <a:t>‹N›</a:t>
            </a:fld>
            <a:endParaRPr lang="it-IT"/>
          </a:p>
        </p:txBody>
      </p:sp>
    </p:spTree>
    <p:extLst>
      <p:ext uri="{BB962C8B-B14F-4D97-AF65-F5344CB8AC3E}">
        <p14:creationId xmlns:p14="http://schemas.microsoft.com/office/powerpoint/2010/main" val="7091882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0A313BE-CC8D-0189-9322-938EC6098C25}"/>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ED99657B-187A-B583-BCEE-51141EF1832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FEFE7327-BE90-D420-0EA9-C0E17FCEAA1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9249708E-5313-0269-D148-FB80747D6F85}"/>
              </a:ext>
            </a:extLst>
          </p:cNvPr>
          <p:cNvSpPr>
            <a:spLocks noGrp="1"/>
          </p:cNvSpPr>
          <p:nvPr>
            <p:ph type="dt" sz="half" idx="10"/>
          </p:nvPr>
        </p:nvSpPr>
        <p:spPr/>
        <p:txBody>
          <a:bodyPr/>
          <a:lstStyle/>
          <a:p>
            <a:fld id="{3D43872A-D24E-44FF-9C35-B412166AF4AF}" type="datetime1">
              <a:rPr lang="it-IT" smtClean="0"/>
              <a:t>09/05/2025</a:t>
            </a:fld>
            <a:endParaRPr lang="it-IT"/>
          </a:p>
        </p:txBody>
      </p:sp>
      <p:sp>
        <p:nvSpPr>
          <p:cNvPr id="6" name="Segnaposto piè di pagina 5">
            <a:extLst>
              <a:ext uri="{FF2B5EF4-FFF2-40B4-BE49-F238E27FC236}">
                <a16:creationId xmlns:a16="http://schemas.microsoft.com/office/drawing/2014/main" id="{70D771E5-3546-1B1B-0B8A-FD2EE081113F}"/>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4A514074-1B23-AEBE-DCA4-44803FDCCD59}"/>
              </a:ext>
            </a:extLst>
          </p:cNvPr>
          <p:cNvSpPr>
            <a:spLocks noGrp="1"/>
          </p:cNvSpPr>
          <p:nvPr>
            <p:ph type="sldNum" sz="quarter" idx="12"/>
          </p:nvPr>
        </p:nvSpPr>
        <p:spPr/>
        <p:txBody>
          <a:bodyPr/>
          <a:lstStyle/>
          <a:p>
            <a:fld id="{E8A1A0EC-64F3-4700-9DE5-0F07275B79A0}" type="slidenum">
              <a:rPr lang="it-IT" smtClean="0"/>
              <a:t>‹N›</a:t>
            </a:fld>
            <a:endParaRPr lang="it-IT"/>
          </a:p>
        </p:txBody>
      </p:sp>
    </p:spTree>
    <p:extLst>
      <p:ext uri="{BB962C8B-B14F-4D97-AF65-F5344CB8AC3E}">
        <p14:creationId xmlns:p14="http://schemas.microsoft.com/office/powerpoint/2010/main" val="10142504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961654C-F2D1-A568-D1A0-926C01650E43}"/>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93E87E1D-BB10-EB07-4492-4290EA05813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BA5E0924-E18D-1D77-DC4E-E96995D7B27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59383E0F-72F6-8941-2CD9-158EC404A677}"/>
              </a:ext>
            </a:extLst>
          </p:cNvPr>
          <p:cNvSpPr>
            <a:spLocks noGrp="1"/>
          </p:cNvSpPr>
          <p:nvPr>
            <p:ph type="dt" sz="half" idx="10"/>
          </p:nvPr>
        </p:nvSpPr>
        <p:spPr/>
        <p:txBody>
          <a:bodyPr/>
          <a:lstStyle/>
          <a:p>
            <a:fld id="{9DAD7709-8BF5-4EF2-8334-195D136CEE75}" type="datetime1">
              <a:rPr lang="it-IT" smtClean="0"/>
              <a:t>09/05/2025</a:t>
            </a:fld>
            <a:endParaRPr lang="it-IT"/>
          </a:p>
        </p:txBody>
      </p:sp>
      <p:sp>
        <p:nvSpPr>
          <p:cNvPr id="6" name="Segnaposto piè di pagina 5">
            <a:extLst>
              <a:ext uri="{FF2B5EF4-FFF2-40B4-BE49-F238E27FC236}">
                <a16:creationId xmlns:a16="http://schemas.microsoft.com/office/drawing/2014/main" id="{D009C3DE-1E52-8A8B-A242-ED23D459158D}"/>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5A8A254D-0B34-01BE-01FC-D1E43B8AA37B}"/>
              </a:ext>
            </a:extLst>
          </p:cNvPr>
          <p:cNvSpPr>
            <a:spLocks noGrp="1"/>
          </p:cNvSpPr>
          <p:nvPr>
            <p:ph type="sldNum" sz="quarter" idx="12"/>
          </p:nvPr>
        </p:nvSpPr>
        <p:spPr/>
        <p:txBody>
          <a:bodyPr/>
          <a:lstStyle/>
          <a:p>
            <a:fld id="{E8A1A0EC-64F3-4700-9DE5-0F07275B79A0}" type="slidenum">
              <a:rPr lang="it-IT" smtClean="0"/>
              <a:t>‹N›</a:t>
            </a:fld>
            <a:endParaRPr lang="it-IT"/>
          </a:p>
        </p:txBody>
      </p:sp>
    </p:spTree>
    <p:extLst>
      <p:ext uri="{BB962C8B-B14F-4D97-AF65-F5344CB8AC3E}">
        <p14:creationId xmlns:p14="http://schemas.microsoft.com/office/powerpoint/2010/main" val="19848631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ags" Target="../tags/tag1.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1.emf"/><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oleObject" Target="../embeddings/oleObject1.bin"/></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C2F955A2-7EB3-1C17-AA2A-2671AB72230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FC786298-C1BA-EB57-D601-2DFA2CE5CB9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57E9D793-9DA4-935D-24C6-D0C2ADEDDEA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23C72AF8-7498-4A9A-B084-80FA9B879F82}" type="datetime1">
              <a:rPr lang="it-IT" smtClean="0"/>
              <a:t>09/05/2025</a:t>
            </a:fld>
            <a:endParaRPr lang="it-IT"/>
          </a:p>
        </p:txBody>
      </p:sp>
      <p:sp>
        <p:nvSpPr>
          <p:cNvPr id="5" name="Segnaposto piè di pagina 4">
            <a:extLst>
              <a:ext uri="{FF2B5EF4-FFF2-40B4-BE49-F238E27FC236}">
                <a16:creationId xmlns:a16="http://schemas.microsoft.com/office/drawing/2014/main" id="{BAB30581-A22D-9734-EACC-6B9643D7A91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it-IT"/>
          </a:p>
        </p:txBody>
      </p:sp>
      <p:sp>
        <p:nvSpPr>
          <p:cNvPr id="6" name="Segnaposto numero diapositiva 5">
            <a:extLst>
              <a:ext uri="{FF2B5EF4-FFF2-40B4-BE49-F238E27FC236}">
                <a16:creationId xmlns:a16="http://schemas.microsoft.com/office/drawing/2014/main" id="{0A6EDDC3-0CC9-0A15-5924-F4834D28F47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E8A1A0EC-64F3-4700-9DE5-0F07275B79A0}" type="slidenum">
              <a:rPr lang="it-IT" smtClean="0"/>
              <a:t>‹N›</a:t>
            </a:fld>
            <a:endParaRPr lang="it-IT"/>
          </a:p>
        </p:txBody>
      </p:sp>
    </p:spTree>
    <p:extLst>
      <p:ext uri="{BB962C8B-B14F-4D97-AF65-F5344CB8AC3E}">
        <p14:creationId xmlns:p14="http://schemas.microsoft.com/office/powerpoint/2010/main" val="37723810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75" r:id="rId4"/>
    <p:sldLayoutId id="2147483653" r:id="rId5"/>
    <p:sldLayoutId id="2147483674" r:id="rId6"/>
    <p:sldLayoutId id="2147483673"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8" name="think-cell data - do not delete" hidden="1">
            <a:extLst>
              <a:ext uri="{FF2B5EF4-FFF2-40B4-BE49-F238E27FC236}">
                <a16:creationId xmlns:a16="http://schemas.microsoft.com/office/drawing/2014/main" id="{F6BB0028-528D-650A-C57F-C4B6E43A703A}"/>
              </a:ext>
            </a:extLst>
          </p:cNvPr>
          <p:cNvGraphicFramePr>
            <a:graphicFrameLocks noChangeAspect="1"/>
          </p:cNvGraphicFramePr>
          <p:nvPr userDrawn="1">
            <p:custDataLst>
              <p:tags r:id="rId13"/>
            </p:custDataLst>
            <p:extLst>
              <p:ext uri="{D42A27DB-BD31-4B8C-83A1-F6EECF244321}">
                <p14:modId xmlns:p14="http://schemas.microsoft.com/office/powerpoint/2010/main" val="122139168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Diapositiva think-cell" r:id="rId14" imgW="347" imgH="348" progId="TCLayout.ActiveDocument.1">
                  <p:embed/>
                </p:oleObj>
              </mc:Choice>
              <mc:Fallback>
                <p:oleObj name="Diapositiva think-cell" r:id="rId14" imgW="347" imgH="348" progId="TCLayout.ActiveDocument.1">
                  <p:embed/>
                  <p:pic>
                    <p:nvPicPr>
                      <p:cNvPr id="8" name="think-cell data - do not delete" hidden="1">
                        <a:extLst>
                          <a:ext uri="{FF2B5EF4-FFF2-40B4-BE49-F238E27FC236}">
                            <a16:creationId xmlns:a16="http://schemas.microsoft.com/office/drawing/2014/main" id="{F6BB0028-528D-650A-C57F-C4B6E43A703A}"/>
                          </a:ext>
                        </a:extLst>
                      </p:cNvPr>
                      <p:cNvPicPr/>
                      <p:nvPr/>
                    </p:nvPicPr>
                    <p:blipFill>
                      <a:blip r:embed="rId15"/>
                      <a:stretch>
                        <a:fillRect/>
                      </a:stretch>
                    </p:blipFill>
                    <p:spPr>
                      <a:xfrm>
                        <a:off x="1588" y="1588"/>
                        <a:ext cx="1588" cy="1588"/>
                      </a:xfrm>
                      <a:prstGeom prst="rect">
                        <a:avLst/>
                      </a:prstGeom>
                    </p:spPr>
                  </p:pic>
                </p:oleObj>
              </mc:Fallback>
            </mc:AlternateContent>
          </a:graphicData>
        </a:graphic>
      </p:graphicFrame>
      <p:sp>
        <p:nvSpPr>
          <p:cNvPr id="2" name="Segnaposto titolo 1">
            <a:extLst>
              <a:ext uri="{FF2B5EF4-FFF2-40B4-BE49-F238E27FC236}">
                <a16:creationId xmlns:a16="http://schemas.microsoft.com/office/drawing/2014/main" id="{3964A60E-2F3F-4E4E-74F3-AA417E9D90A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A51032EC-A599-80CC-03E9-3D518A7BF14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67A40F47-25BB-9FF3-2B24-2A4555622D2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185FB0-C4E5-4293-BBE2-991769593EFF}" type="datetime1">
              <a:rPr lang="it-IT" smtClean="0"/>
              <a:t>09/05/2025</a:t>
            </a:fld>
            <a:endParaRPr lang="it-IT"/>
          </a:p>
        </p:txBody>
      </p:sp>
      <p:sp>
        <p:nvSpPr>
          <p:cNvPr id="5" name="Segnaposto piè di pagina 4">
            <a:extLst>
              <a:ext uri="{FF2B5EF4-FFF2-40B4-BE49-F238E27FC236}">
                <a16:creationId xmlns:a16="http://schemas.microsoft.com/office/drawing/2014/main" id="{6BCEDE7C-775E-AF6B-7FF6-5796D2930DB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3127F019-C660-57CD-FA43-9D006BC296D8}"/>
              </a:ext>
            </a:extLst>
          </p:cNvPr>
          <p:cNvSpPr>
            <a:spLocks noGrp="1"/>
          </p:cNvSpPr>
          <p:nvPr>
            <p:ph type="sldNum" sz="quarter" idx="4"/>
          </p:nvPr>
        </p:nvSpPr>
        <p:spPr>
          <a:xfrm>
            <a:off x="9364745" y="3246437"/>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546B34-54C0-462F-A4E7-6BFAD32C2E41}" type="slidenum">
              <a:rPr lang="it-IT" smtClean="0"/>
              <a:t>‹N›</a:t>
            </a:fld>
            <a:endParaRPr lang="it-IT"/>
          </a:p>
        </p:txBody>
      </p:sp>
    </p:spTree>
    <p:extLst>
      <p:ext uri="{BB962C8B-B14F-4D97-AF65-F5344CB8AC3E}">
        <p14:creationId xmlns:p14="http://schemas.microsoft.com/office/powerpoint/2010/main" val="427866127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package" Target="../embeddings/Microsoft_Excel_Worksheet2.xlsx"/><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package" Target="../embeddings/Microsoft_Excel_Worksheet3.xlsx"/><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package" Target="../embeddings/Microsoft_Excel_Worksheet4.xlsx"/><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package" Target="../embeddings/Microsoft_Excel_Worksheet5.xlsx"/><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package" Target="../embeddings/Microsoft_Excel_Worksheet6.xlsx"/><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package" Target="../embeddings/Microsoft_Excel_Worksheet7.xlsx"/><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package" Target="../embeddings/Microsoft_Excel_Worksheet.xlsx"/><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B0D48E7-F520-1277-59CE-BFC2C6808BAD}"/>
              </a:ext>
            </a:extLst>
          </p:cNvPr>
          <p:cNvSpPr>
            <a:spLocks noGrp="1"/>
          </p:cNvSpPr>
          <p:nvPr>
            <p:ph type="ctrTitle"/>
          </p:nvPr>
        </p:nvSpPr>
        <p:spPr>
          <a:xfrm>
            <a:off x="1524000" y="337359"/>
            <a:ext cx="9144000" cy="2387600"/>
          </a:xfrm>
          <a:solidFill>
            <a:schemeClr val="accent6">
              <a:lumMod val="20000"/>
              <a:lumOff val="80000"/>
            </a:schemeClr>
          </a:solidFill>
        </p:spPr>
        <p:txBody>
          <a:bodyPr>
            <a:normAutofit/>
          </a:bodyPr>
          <a:lstStyle/>
          <a:p>
            <a:r>
              <a:rPr lang="it-IT" sz="5400" b="1" dirty="0"/>
              <a:t>L’INDUSTRIA FARMACEUTICA COME LEVA STRATEGICA PER LA NAZIONE</a:t>
            </a:r>
          </a:p>
        </p:txBody>
      </p:sp>
      <p:sp>
        <p:nvSpPr>
          <p:cNvPr id="3" name="Sottotitolo 2">
            <a:extLst>
              <a:ext uri="{FF2B5EF4-FFF2-40B4-BE49-F238E27FC236}">
                <a16:creationId xmlns:a16="http://schemas.microsoft.com/office/drawing/2014/main" id="{801FD26E-6904-9A85-80DE-D0EA2D9F1BF1}"/>
              </a:ext>
            </a:extLst>
          </p:cNvPr>
          <p:cNvSpPr>
            <a:spLocks noGrp="1"/>
          </p:cNvSpPr>
          <p:nvPr>
            <p:ph type="subTitle" idx="1"/>
          </p:nvPr>
        </p:nvSpPr>
        <p:spPr>
          <a:xfrm>
            <a:off x="1610264" y="3015441"/>
            <a:ext cx="9144000" cy="3212831"/>
          </a:xfrm>
        </p:spPr>
        <p:txBody>
          <a:bodyPr>
            <a:normAutofit fontScale="92500" lnSpcReduction="10000"/>
          </a:bodyPr>
          <a:lstStyle/>
          <a:p>
            <a:r>
              <a:rPr lang="it-IT" b="1" dirty="0"/>
              <a:t>Intervento di </a:t>
            </a:r>
          </a:p>
          <a:p>
            <a:r>
              <a:rPr lang="it-IT" sz="3900" b="1" dirty="0"/>
              <a:t>Marco Fortis</a:t>
            </a:r>
          </a:p>
          <a:p>
            <a:r>
              <a:rPr lang="it-IT" sz="2200" b="1" dirty="0"/>
              <a:t> (Vicepresidente Fondazione Edison)</a:t>
            </a:r>
          </a:p>
          <a:p>
            <a:endParaRPr lang="it-IT" sz="2200" b="1" dirty="0"/>
          </a:p>
          <a:p>
            <a:r>
              <a:rPr lang="it-IT" sz="3000" b="1" dirty="0"/>
              <a:t>Convegno «INNOVAZIONE E PRODUZIONE DI VALORE»</a:t>
            </a:r>
          </a:p>
          <a:p>
            <a:r>
              <a:rPr lang="it-IT" sz="3500" b="1" i="1" dirty="0"/>
              <a:t>Farmindustria</a:t>
            </a:r>
          </a:p>
          <a:p>
            <a:r>
              <a:rPr lang="it-IT" i="1" dirty="0"/>
              <a:t>Pisa, Laboratori Guidotti,13 maggio 2025</a:t>
            </a:r>
          </a:p>
        </p:txBody>
      </p:sp>
    </p:spTree>
    <p:extLst>
      <p:ext uri="{BB962C8B-B14F-4D97-AF65-F5344CB8AC3E}">
        <p14:creationId xmlns:p14="http://schemas.microsoft.com/office/powerpoint/2010/main" val="33690649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BA06602-5850-19FC-9805-7812F37DD592}"/>
              </a:ext>
            </a:extLst>
          </p:cNvPr>
          <p:cNvSpPr>
            <a:spLocks noGrp="1"/>
          </p:cNvSpPr>
          <p:nvPr>
            <p:ph type="title"/>
          </p:nvPr>
        </p:nvSpPr>
        <p:spPr>
          <a:solidFill>
            <a:schemeClr val="accent6">
              <a:lumMod val="20000"/>
              <a:lumOff val="80000"/>
            </a:schemeClr>
          </a:solidFill>
        </p:spPr>
        <p:txBody>
          <a:bodyPr>
            <a:normAutofit/>
          </a:bodyPr>
          <a:lstStyle/>
          <a:p>
            <a:r>
              <a:rPr lang="it-IT" b="1" dirty="0"/>
              <a:t>IL BOOM DELL’EXPORT FARMACEUTICO ITALIANO</a:t>
            </a:r>
          </a:p>
        </p:txBody>
      </p:sp>
      <p:sp>
        <p:nvSpPr>
          <p:cNvPr id="3" name="Segnaposto contenuto 2">
            <a:extLst>
              <a:ext uri="{FF2B5EF4-FFF2-40B4-BE49-F238E27FC236}">
                <a16:creationId xmlns:a16="http://schemas.microsoft.com/office/drawing/2014/main" id="{658ED08E-D242-CD69-6932-138A1BD3CC27}"/>
              </a:ext>
            </a:extLst>
          </p:cNvPr>
          <p:cNvSpPr>
            <a:spLocks noGrp="1"/>
          </p:cNvSpPr>
          <p:nvPr>
            <p:ph idx="1"/>
          </p:nvPr>
        </p:nvSpPr>
        <p:spPr/>
        <p:txBody>
          <a:bodyPr>
            <a:normAutofit fontScale="92500" lnSpcReduction="20000"/>
          </a:bodyPr>
          <a:lstStyle/>
          <a:p>
            <a:endParaRPr lang="it-IT" dirty="0"/>
          </a:p>
          <a:p>
            <a:r>
              <a:rPr lang="it-IT" dirty="0"/>
              <a:t>L’export dell’industria farmaceutica italiana è aumentato molto negli ultimi dieci anni, dal 2014 al 2024 (+157% in valore), assai di più dell’export manifatturiero nazionale nel suo complesso (+55%).</a:t>
            </a:r>
          </a:p>
          <a:p>
            <a:r>
              <a:rPr lang="it-IT" dirty="0"/>
              <a:t>Il surplus complessivo con l’estero della farmaceutica italiana nel 2024 (comprensivo dei prodotti farmaceutici di base) è stato di 11,2 miliardi di euro. </a:t>
            </a:r>
          </a:p>
          <a:p>
            <a:r>
              <a:rPr lang="it-IT" dirty="0"/>
              <a:t>Il surplus per i soli medicinali e preparati farmaceutici (esclusi i prodotti farmaceutici di base) ha raggiunto i 21,2 miliardi di euro. </a:t>
            </a:r>
          </a:p>
          <a:p>
            <a:r>
              <a:rPr lang="it-IT" dirty="0"/>
              <a:t>I medicinali e i preparati farmaceutici sono ormai il più importante prodotto italiano, in base alla classificazione ATECO a tre cifre, per surplus commerciale con l’estero. </a:t>
            </a:r>
          </a:p>
        </p:txBody>
      </p:sp>
      <p:sp>
        <p:nvSpPr>
          <p:cNvPr id="4" name="Segnaposto numero diapositiva 3">
            <a:extLst>
              <a:ext uri="{FF2B5EF4-FFF2-40B4-BE49-F238E27FC236}">
                <a16:creationId xmlns:a16="http://schemas.microsoft.com/office/drawing/2014/main" id="{002396A6-4654-43E7-D4CF-7F880B6E17C0}"/>
              </a:ext>
            </a:extLst>
          </p:cNvPr>
          <p:cNvSpPr>
            <a:spLocks noGrp="1"/>
          </p:cNvSpPr>
          <p:nvPr>
            <p:ph type="sldNum" sz="quarter" idx="12"/>
          </p:nvPr>
        </p:nvSpPr>
        <p:spPr/>
        <p:txBody>
          <a:bodyPr/>
          <a:lstStyle/>
          <a:p>
            <a:fld id="{E8A1A0EC-64F3-4700-9DE5-0F07275B79A0}" type="slidenum">
              <a:rPr lang="it-IT" smtClean="0"/>
              <a:t>10</a:t>
            </a:fld>
            <a:endParaRPr lang="it-IT"/>
          </a:p>
        </p:txBody>
      </p:sp>
    </p:spTree>
    <p:extLst>
      <p:ext uri="{BB962C8B-B14F-4D97-AF65-F5344CB8AC3E}">
        <p14:creationId xmlns:p14="http://schemas.microsoft.com/office/powerpoint/2010/main" val="26885952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Grafico 1">
            <a:extLst>
              <a:ext uri="{FF2B5EF4-FFF2-40B4-BE49-F238E27FC236}">
                <a16:creationId xmlns:a16="http://schemas.microsoft.com/office/drawing/2014/main" id="{C7B457A3-A94E-2773-2454-96043C6EE620}"/>
              </a:ext>
            </a:extLst>
          </p:cNvPr>
          <p:cNvGraphicFramePr>
            <a:graphicFrameLocks noGrp="1"/>
          </p:cNvGraphicFramePr>
          <p:nvPr>
            <p:extLst>
              <p:ext uri="{D42A27DB-BD31-4B8C-83A1-F6EECF244321}">
                <p14:modId xmlns:p14="http://schemas.microsoft.com/office/powerpoint/2010/main" val="1325696345"/>
              </p:ext>
            </p:extLst>
          </p:nvPr>
        </p:nvGraphicFramePr>
        <p:xfrm>
          <a:off x="1451428" y="394607"/>
          <a:ext cx="9289143" cy="6068786"/>
        </p:xfrm>
        <a:graphic>
          <a:graphicData uri="http://schemas.openxmlformats.org/drawingml/2006/chart">
            <c:chart xmlns:c="http://schemas.openxmlformats.org/drawingml/2006/chart" xmlns:r="http://schemas.openxmlformats.org/officeDocument/2006/relationships" r:id="rId2"/>
          </a:graphicData>
        </a:graphic>
      </p:graphicFrame>
      <p:sp>
        <p:nvSpPr>
          <p:cNvPr id="3" name="Segnaposto numero diapositiva 2">
            <a:extLst>
              <a:ext uri="{FF2B5EF4-FFF2-40B4-BE49-F238E27FC236}">
                <a16:creationId xmlns:a16="http://schemas.microsoft.com/office/drawing/2014/main" id="{1C77A3BE-E26E-861A-D144-CD21EC79FC63}"/>
              </a:ext>
            </a:extLst>
          </p:cNvPr>
          <p:cNvSpPr>
            <a:spLocks noGrp="1"/>
          </p:cNvSpPr>
          <p:nvPr>
            <p:ph type="sldNum" sz="quarter" idx="12"/>
          </p:nvPr>
        </p:nvSpPr>
        <p:spPr/>
        <p:txBody>
          <a:bodyPr/>
          <a:lstStyle/>
          <a:p>
            <a:fld id="{E8A1A0EC-64F3-4700-9DE5-0F07275B79A0}" type="slidenum">
              <a:rPr lang="it-IT" smtClean="0"/>
              <a:t>11</a:t>
            </a:fld>
            <a:endParaRPr lang="it-IT"/>
          </a:p>
        </p:txBody>
      </p:sp>
    </p:spTree>
    <p:extLst>
      <p:ext uri="{BB962C8B-B14F-4D97-AF65-F5344CB8AC3E}">
        <p14:creationId xmlns:p14="http://schemas.microsoft.com/office/powerpoint/2010/main" val="32826412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Grafico 2">
            <a:extLst>
              <a:ext uri="{FF2B5EF4-FFF2-40B4-BE49-F238E27FC236}">
                <a16:creationId xmlns:a16="http://schemas.microsoft.com/office/drawing/2014/main" id="{5A0B7439-B077-0A89-88C2-D35486D2B5F0}"/>
              </a:ext>
            </a:extLst>
          </p:cNvPr>
          <p:cNvGraphicFramePr>
            <a:graphicFrameLocks noGrp="1"/>
          </p:cNvGraphicFramePr>
          <p:nvPr>
            <p:extLst>
              <p:ext uri="{D42A27DB-BD31-4B8C-83A1-F6EECF244321}">
                <p14:modId xmlns:p14="http://schemas.microsoft.com/office/powerpoint/2010/main" val="2956703008"/>
              </p:ext>
            </p:extLst>
          </p:nvPr>
        </p:nvGraphicFramePr>
        <p:xfrm>
          <a:off x="1460500" y="408214"/>
          <a:ext cx="9271000" cy="6041571"/>
        </p:xfrm>
        <a:graphic>
          <a:graphicData uri="http://schemas.openxmlformats.org/drawingml/2006/chart">
            <c:chart xmlns:c="http://schemas.openxmlformats.org/drawingml/2006/chart" xmlns:r="http://schemas.openxmlformats.org/officeDocument/2006/relationships" r:id="rId2"/>
          </a:graphicData>
        </a:graphic>
      </p:graphicFrame>
      <p:sp>
        <p:nvSpPr>
          <p:cNvPr id="2" name="Segnaposto numero diapositiva 1">
            <a:extLst>
              <a:ext uri="{FF2B5EF4-FFF2-40B4-BE49-F238E27FC236}">
                <a16:creationId xmlns:a16="http://schemas.microsoft.com/office/drawing/2014/main" id="{EB9DC509-1E83-D036-454F-5125C65329DE}"/>
              </a:ext>
            </a:extLst>
          </p:cNvPr>
          <p:cNvSpPr>
            <a:spLocks noGrp="1"/>
          </p:cNvSpPr>
          <p:nvPr>
            <p:ph type="sldNum" sz="quarter" idx="12"/>
          </p:nvPr>
        </p:nvSpPr>
        <p:spPr/>
        <p:txBody>
          <a:bodyPr/>
          <a:lstStyle/>
          <a:p>
            <a:fld id="{E8A1A0EC-64F3-4700-9DE5-0F07275B79A0}" type="slidenum">
              <a:rPr lang="it-IT" smtClean="0"/>
              <a:t>12</a:t>
            </a:fld>
            <a:endParaRPr lang="it-IT"/>
          </a:p>
        </p:txBody>
      </p:sp>
    </p:spTree>
    <p:extLst>
      <p:ext uri="{BB962C8B-B14F-4D97-AF65-F5344CB8AC3E}">
        <p14:creationId xmlns:p14="http://schemas.microsoft.com/office/powerpoint/2010/main" val="6662522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ggetto 1">
            <a:extLst>
              <a:ext uri="{FF2B5EF4-FFF2-40B4-BE49-F238E27FC236}">
                <a16:creationId xmlns:a16="http://schemas.microsoft.com/office/drawing/2014/main" id="{841EE142-04F7-462C-9349-56DDBCFECF04}"/>
              </a:ext>
            </a:extLst>
          </p:cNvPr>
          <p:cNvGraphicFramePr>
            <a:graphicFrameLocks noChangeAspect="1"/>
          </p:cNvGraphicFramePr>
          <p:nvPr>
            <p:extLst>
              <p:ext uri="{D42A27DB-BD31-4B8C-83A1-F6EECF244321}">
                <p14:modId xmlns:p14="http://schemas.microsoft.com/office/powerpoint/2010/main" val="1744853032"/>
              </p:ext>
            </p:extLst>
          </p:nvPr>
        </p:nvGraphicFramePr>
        <p:xfrm>
          <a:off x="1459302" y="393971"/>
          <a:ext cx="9273396" cy="5830455"/>
        </p:xfrm>
        <a:graphic>
          <a:graphicData uri="http://schemas.openxmlformats.org/presentationml/2006/ole">
            <mc:AlternateContent xmlns:mc="http://schemas.openxmlformats.org/markup-compatibility/2006">
              <mc:Choice xmlns:v="urn:schemas-microsoft-com:vml" Requires="v">
                <p:oleObj name="Worksheet" r:id="rId2" imgW="5746865" imgH="3613327" progId="Excel.Sheet.12">
                  <p:embed/>
                </p:oleObj>
              </mc:Choice>
              <mc:Fallback>
                <p:oleObj name="Worksheet" r:id="rId2" imgW="5746865" imgH="3613327" progId="Excel.Sheet.12">
                  <p:embed/>
                  <p:pic>
                    <p:nvPicPr>
                      <p:cNvPr id="0" name=""/>
                      <p:cNvPicPr/>
                      <p:nvPr/>
                    </p:nvPicPr>
                    <p:blipFill>
                      <a:blip r:embed="rId3"/>
                      <a:stretch>
                        <a:fillRect/>
                      </a:stretch>
                    </p:blipFill>
                    <p:spPr>
                      <a:xfrm>
                        <a:off x="1459302" y="393971"/>
                        <a:ext cx="9273396" cy="5830455"/>
                      </a:xfrm>
                      <a:prstGeom prst="rect">
                        <a:avLst/>
                      </a:prstGeom>
                    </p:spPr>
                  </p:pic>
                </p:oleObj>
              </mc:Fallback>
            </mc:AlternateContent>
          </a:graphicData>
        </a:graphic>
      </p:graphicFrame>
      <p:sp>
        <p:nvSpPr>
          <p:cNvPr id="3" name="Segnaposto numero diapositiva 2">
            <a:extLst>
              <a:ext uri="{FF2B5EF4-FFF2-40B4-BE49-F238E27FC236}">
                <a16:creationId xmlns:a16="http://schemas.microsoft.com/office/drawing/2014/main" id="{42DACDE0-5CF0-5853-D6C3-06E3051E424B}"/>
              </a:ext>
            </a:extLst>
          </p:cNvPr>
          <p:cNvSpPr>
            <a:spLocks noGrp="1"/>
          </p:cNvSpPr>
          <p:nvPr>
            <p:ph type="sldNum" sz="quarter" idx="12"/>
          </p:nvPr>
        </p:nvSpPr>
        <p:spPr/>
        <p:txBody>
          <a:bodyPr/>
          <a:lstStyle/>
          <a:p>
            <a:fld id="{E8A1A0EC-64F3-4700-9DE5-0F07275B79A0}" type="slidenum">
              <a:rPr lang="it-IT" smtClean="0"/>
              <a:t>13</a:t>
            </a:fld>
            <a:endParaRPr lang="it-IT"/>
          </a:p>
        </p:txBody>
      </p:sp>
    </p:spTree>
    <p:extLst>
      <p:ext uri="{BB962C8B-B14F-4D97-AF65-F5344CB8AC3E}">
        <p14:creationId xmlns:p14="http://schemas.microsoft.com/office/powerpoint/2010/main" val="11010555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BA06602-5850-19FC-9805-7812F37DD592}"/>
              </a:ext>
            </a:extLst>
          </p:cNvPr>
          <p:cNvSpPr>
            <a:spLocks noGrp="1"/>
          </p:cNvSpPr>
          <p:nvPr>
            <p:ph type="title"/>
          </p:nvPr>
        </p:nvSpPr>
        <p:spPr>
          <a:solidFill>
            <a:schemeClr val="accent6">
              <a:lumMod val="20000"/>
              <a:lumOff val="80000"/>
            </a:schemeClr>
          </a:solidFill>
        </p:spPr>
        <p:txBody>
          <a:bodyPr>
            <a:normAutofit/>
          </a:bodyPr>
          <a:lstStyle/>
          <a:p>
            <a:r>
              <a:rPr lang="it-IT" b="1" dirty="0"/>
              <a:t>L’EXPORT FARMACEUTICO ITALIANO NEL CONTESTO MONDIALE</a:t>
            </a:r>
          </a:p>
        </p:txBody>
      </p:sp>
      <p:sp>
        <p:nvSpPr>
          <p:cNvPr id="3" name="Segnaposto contenuto 2">
            <a:extLst>
              <a:ext uri="{FF2B5EF4-FFF2-40B4-BE49-F238E27FC236}">
                <a16:creationId xmlns:a16="http://schemas.microsoft.com/office/drawing/2014/main" id="{658ED08E-D242-CD69-6932-138A1BD3CC27}"/>
              </a:ext>
            </a:extLst>
          </p:cNvPr>
          <p:cNvSpPr>
            <a:spLocks noGrp="1"/>
          </p:cNvSpPr>
          <p:nvPr>
            <p:ph idx="1"/>
          </p:nvPr>
        </p:nvSpPr>
        <p:spPr/>
        <p:txBody>
          <a:bodyPr>
            <a:normAutofit/>
          </a:bodyPr>
          <a:lstStyle/>
          <a:p>
            <a:r>
              <a:rPr lang="it-IT" dirty="0"/>
              <a:t>Negli ultimi dieci anni, l’Italia è passata dal nono posto (2014) al sesto posto al mondo (2024) nell’export totale di medicinali e preparati farmaceutici.</a:t>
            </a:r>
          </a:p>
          <a:p>
            <a:r>
              <a:rPr lang="it-IT" dirty="0"/>
              <a:t>Per surplus commerciale con l’estero di medicinali e preparati farmaceutici l’Italia è salita dall’undicesimo posto (2014) al  quarto posto al mondo (2024).</a:t>
            </a:r>
          </a:p>
          <a:p>
            <a:r>
              <a:rPr lang="it-IT" dirty="0"/>
              <a:t>Considerando soltanto i farmaci confezionati, per export l’Italia è salita dal settimo posto (2014) al terzo posto al mondo (2024), mentre per surplus con l’estero è salita dal quinto (2014) al secondo posto al mondo (2024).    </a:t>
            </a:r>
          </a:p>
          <a:p>
            <a:endParaRPr lang="it-IT" dirty="0"/>
          </a:p>
        </p:txBody>
      </p:sp>
      <p:sp>
        <p:nvSpPr>
          <p:cNvPr id="4" name="Segnaposto numero diapositiva 3">
            <a:extLst>
              <a:ext uri="{FF2B5EF4-FFF2-40B4-BE49-F238E27FC236}">
                <a16:creationId xmlns:a16="http://schemas.microsoft.com/office/drawing/2014/main" id="{A1B9B3D4-FA48-329E-73EF-9BCEDF04273C}"/>
              </a:ext>
            </a:extLst>
          </p:cNvPr>
          <p:cNvSpPr>
            <a:spLocks noGrp="1"/>
          </p:cNvSpPr>
          <p:nvPr>
            <p:ph type="sldNum" sz="quarter" idx="12"/>
          </p:nvPr>
        </p:nvSpPr>
        <p:spPr/>
        <p:txBody>
          <a:bodyPr/>
          <a:lstStyle/>
          <a:p>
            <a:fld id="{E8A1A0EC-64F3-4700-9DE5-0F07275B79A0}" type="slidenum">
              <a:rPr lang="it-IT" smtClean="0"/>
              <a:t>14</a:t>
            </a:fld>
            <a:endParaRPr lang="it-IT"/>
          </a:p>
        </p:txBody>
      </p:sp>
    </p:spTree>
    <p:extLst>
      <p:ext uri="{BB962C8B-B14F-4D97-AF65-F5344CB8AC3E}">
        <p14:creationId xmlns:p14="http://schemas.microsoft.com/office/powerpoint/2010/main" val="8290073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ggetto 1">
            <a:extLst>
              <a:ext uri="{FF2B5EF4-FFF2-40B4-BE49-F238E27FC236}">
                <a16:creationId xmlns:a16="http://schemas.microsoft.com/office/drawing/2014/main" id="{926AEB34-4471-0BF2-4121-A7831A833E17}"/>
              </a:ext>
            </a:extLst>
          </p:cNvPr>
          <p:cNvGraphicFramePr>
            <a:graphicFrameLocks noChangeAspect="1"/>
          </p:cNvGraphicFramePr>
          <p:nvPr>
            <p:extLst>
              <p:ext uri="{D42A27DB-BD31-4B8C-83A1-F6EECF244321}">
                <p14:modId xmlns:p14="http://schemas.microsoft.com/office/powerpoint/2010/main" val="3877348198"/>
              </p:ext>
            </p:extLst>
          </p:nvPr>
        </p:nvGraphicFramePr>
        <p:xfrm>
          <a:off x="809312" y="396814"/>
          <a:ext cx="10573376" cy="5400136"/>
        </p:xfrm>
        <a:graphic>
          <a:graphicData uri="http://schemas.openxmlformats.org/presentationml/2006/ole">
            <mc:AlternateContent xmlns:mc="http://schemas.openxmlformats.org/markup-compatibility/2006">
              <mc:Choice xmlns:v="urn:schemas-microsoft-com:vml" Requires="v">
                <p:oleObj name="Worksheet" r:id="rId2" imgW="7397901" imgH="3778073" progId="Excel.Sheet.12">
                  <p:embed/>
                </p:oleObj>
              </mc:Choice>
              <mc:Fallback>
                <p:oleObj name="Worksheet" r:id="rId2" imgW="7397901" imgH="3778073" progId="Excel.Sheet.12">
                  <p:embed/>
                  <p:pic>
                    <p:nvPicPr>
                      <p:cNvPr id="0" name=""/>
                      <p:cNvPicPr/>
                      <p:nvPr/>
                    </p:nvPicPr>
                    <p:blipFill>
                      <a:blip r:embed="rId3"/>
                      <a:stretch>
                        <a:fillRect/>
                      </a:stretch>
                    </p:blipFill>
                    <p:spPr>
                      <a:xfrm>
                        <a:off x="809312" y="396814"/>
                        <a:ext cx="10573376" cy="5400136"/>
                      </a:xfrm>
                      <a:prstGeom prst="rect">
                        <a:avLst/>
                      </a:prstGeom>
                    </p:spPr>
                  </p:pic>
                </p:oleObj>
              </mc:Fallback>
            </mc:AlternateContent>
          </a:graphicData>
        </a:graphic>
      </p:graphicFrame>
      <p:sp>
        <p:nvSpPr>
          <p:cNvPr id="3" name="Segnaposto numero diapositiva 2">
            <a:extLst>
              <a:ext uri="{FF2B5EF4-FFF2-40B4-BE49-F238E27FC236}">
                <a16:creationId xmlns:a16="http://schemas.microsoft.com/office/drawing/2014/main" id="{B791AE69-0845-8AD7-E110-2C531DFA2C21}"/>
              </a:ext>
            </a:extLst>
          </p:cNvPr>
          <p:cNvSpPr>
            <a:spLocks noGrp="1"/>
          </p:cNvSpPr>
          <p:nvPr>
            <p:ph type="sldNum" sz="quarter" idx="12"/>
          </p:nvPr>
        </p:nvSpPr>
        <p:spPr/>
        <p:txBody>
          <a:bodyPr/>
          <a:lstStyle/>
          <a:p>
            <a:fld id="{E8A1A0EC-64F3-4700-9DE5-0F07275B79A0}" type="slidenum">
              <a:rPr lang="it-IT" smtClean="0"/>
              <a:t>15</a:t>
            </a:fld>
            <a:endParaRPr lang="it-IT"/>
          </a:p>
        </p:txBody>
      </p:sp>
    </p:spTree>
    <p:extLst>
      <p:ext uri="{BB962C8B-B14F-4D97-AF65-F5344CB8AC3E}">
        <p14:creationId xmlns:p14="http://schemas.microsoft.com/office/powerpoint/2010/main" val="10026168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ggetto 2">
            <a:extLst>
              <a:ext uri="{FF2B5EF4-FFF2-40B4-BE49-F238E27FC236}">
                <a16:creationId xmlns:a16="http://schemas.microsoft.com/office/drawing/2014/main" id="{121ECEF4-C90C-0668-B49D-D7F3EC0A5DC3}"/>
              </a:ext>
            </a:extLst>
          </p:cNvPr>
          <p:cNvGraphicFramePr>
            <a:graphicFrameLocks noChangeAspect="1"/>
          </p:cNvGraphicFramePr>
          <p:nvPr>
            <p:extLst>
              <p:ext uri="{D42A27DB-BD31-4B8C-83A1-F6EECF244321}">
                <p14:modId xmlns:p14="http://schemas.microsoft.com/office/powerpoint/2010/main" val="317750220"/>
              </p:ext>
            </p:extLst>
          </p:nvPr>
        </p:nvGraphicFramePr>
        <p:xfrm>
          <a:off x="780580" y="560717"/>
          <a:ext cx="10572744" cy="5702060"/>
        </p:xfrm>
        <a:graphic>
          <a:graphicData uri="http://schemas.openxmlformats.org/presentationml/2006/ole">
            <mc:AlternateContent xmlns:mc="http://schemas.openxmlformats.org/markup-compatibility/2006">
              <mc:Choice xmlns:v="urn:schemas-microsoft-com:vml" Requires="v">
                <p:oleObj name="Worksheet" r:id="rId2" imgW="7994712" imgH="4311473" progId="Excel.Sheet.12">
                  <p:embed/>
                </p:oleObj>
              </mc:Choice>
              <mc:Fallback>
                <p:oleObj name="Worksheet" r:id="rId2" imgW="7994712" imgH="4311473" progId="Excel.Sheet.12">
                  <p:embed/>
                  <p:pic>
                    <p:nvPicPr>
                      <p:cNvPr id="0" name=""/>
                      <p:cNvPicPr/>
                      <p:nvPr/>
                    </p:nvPicPr>
                    <p:blipFill>
                      <a:blip r:embed="rId3"/>
                      <a:stretch>
                        <a:fillRect/>
                      </a:stretch>
                    </p:blipFill>
                    <p:spPr>
                      <a:xfrm>
                        <a:off x="780580" y="560717"/>
                        <a:ext cx="10572744" cy="5702060"/>
                      </a:xfrm>
                      <a:prstGeom prst="rect">
                        <a:avLst/>
                      </a:prstGeom>
                    </p:spPr>
                  </p:pic>
                </p:oleObj>
              </mc:Fallback>
            </mc:AlternateContent>
          </a:graphicData>
        </a:graphic>
      </p:graphicFrame>
      <p:sp>
        <p:nvSpPr>
          <p:cNvPr id="2" name="Segnaposto numero diapositiva 1">
            <a:extLst>
              <a:ext uri="{FF2B5EF4-FFF2-40B4-BE49-F238E27FC236}">
                <a16:creationId xmlns:a16="http://schemas.microsoft.com/office/drawing/2014/main" id="{B948CE12-9338-114D-3687-08D09D48181C}"/>
              </a:ext>
            </a:extLst>
          </p:cNvPr>
          <p:cNvSpPr>
            <a:spLocks noGrp="1"/>
          </p:cNvSpPr>
          <p:nvPr>
            <p:ph type="sldNum" sz="quarter" idx="12"/>
          </p:nvPr>
        </p:nvSpPr>
        <p:spPr/>
        <p:txBody>
          <a:bodyPr/>
          <a:lstStyle/>
          <a:p>
            <a:fld id="{E8A1A0EC-64F3-4700-9DE5-0F07275B79A0}" type="slidenum">
              <a:rPr lang="it-IT" smtClean="0"/>
              <a:t>16</a:t>
            </a:fld>
            <a:endParaRPr lang="it-IT"/>
          </a:p>
        </p:txBody>
      </p:sp>
    </p:spTree>
    <p:extLst>
      <p:ext uri="{BB962C8B-B14F-4D97-AF65-F5344CB8AC3E}">
        <p14:creationId xmlns:p14="http://schemas.microsoft.com/office/powerpoint/2010/main" val="17912526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ggetto 1">
            <a:extLst>
              <a:ext uri="{FF2B5EF4-FFF2-40B4-BE49-F238E27FC236}">
                <a16:creationId xmlns:a16="http://schemas.microsoft.com/office/drawing/2014/main" id="{A312E113-DFF0-6A97-6399-4D6ABE17EAAC}"/>
              </a:ext>
            </a:extLst>
          </p:cNvPr>
          <p:cNvGraphicFramePr>
            <a:graphicFrameLocks noChangeAspect="1"/>
          </p:cNvGraphicFramePr>
          <p:nvPr>
            <p:extLst>
              <p:ext uri="{D42A27DB-BD31-4B8C-83A1-F6EECF244321}">
                <p14:modId xmlns:p14="http://schemas.microsoft.com/office/powerpoint/2010/main" val="3031772731"/>
              </p:ext>
            </p:extLst>
          </p:nvPr>
        </p:nvGraphicFramePr>
        <p:xfrm>
          <a:off x="657298" y="474452"/>
          <a:ext cx="10809839" cy="5520905"/>
        </p:xfrm>
        <a:graphic>
          <a:graphicData uri="http://schemas.openxmlformats.org/presentationml/2006/ole">
            <mc:AlternateContent xmlns:mc="http://schemas.openxmlformats.org/markup-compatibility/2006">
              <mc:Choice xmlns:v="urn:schemas-microsoft-com:vml" Requires="v">
                <p:oleObj name="Worksheet" r:id="rId2" imgW="7397901" imgH="3778073" progId="Excel.Sheet.12">
                  <p:embed/>
                </p:oleObj>
              </mc:Choice>
              <mc:Fallback>
                <p:oleObj name="Worksheet" r:id="rId2" imgW="7397901" imgH="3778073" progId="Excel.Sheet.12">
                  <p:embed/>
                  <p:pic>
                    <p:nvPicPr>
                      <p:cNvPr id="0" name=""/>
                      <p:cNvPicPr/>
                      <p:nvPr/>
                    </p:nvPicPr>
                    <p:blipFill>
                      <a:blip r:embed="rId3"/>
                      <a:stretch>
                        <a:fillRect/>
                      </a:stretch>
                    </p:blipFill>
                    <p:spPr>
                      <a:xfrm>
                        <a:off x="657298" y="474452"/>
                        <a:ext cx="10809839" cy="5520905"/>
                      </a:xfrm>
                      <a:prstGeom prst="rect">
                        <a:avLst/>
                      </a:prstGeom>
                    </p:spPr>
                  </p:pic>
                </p:oleObj>
              </mc:Fallback>
            </mc:AlternateContent>
          </a:graphicData>
        </a:graphic>
      </p:graphicFrame>
      <p:sp>
        <p:nvSpPr>
          <p:cNvPr id="3" name="Segnaposto numero diapositiva 2">
            <a:extLst>
              <a:ext uri="{FF2B5EF4-FFF2-40B4-BE49-F238E27FC236}">
                <a16:creationId xmlns:a16="http://schemas.microsoft.com/office/drawing/2014/main" id="{2423FBA8-8AEC-9134-2F14-7B408C5A3CF7}"/>
              </a:ext>
            </a:extLst>
          </p:cNvPr>
          <p:cNvSpPr>
            <a:spLocks noGrp="1"/>
          </p:cNvSpPr>
          <p:nvPr>
            <p:ph type="sldNum" sz="quarter" idx="12"/>
          </p:nvPr>
        </p:nvSpPr>
        <p:spPr/>
        <p:txBody>
          <a:bodyPr/>
          <a:lstStyle/>
          <a:p>
            <a:fld id="{E8A1A0EC-64F3-4700-9DE5-0F07275B79A0}" type="slidenum">
              <a:rPr lang="it-IT" smtClean="0"/>
              <a:t>17</a:t>
            </a:fld>
            <a:endParaRPr lang="it-IT"/>
          </a:p>
        </p:txBody>
      </p:sp>
    </p:spTree>
    <p:extLst>
      <p:ext uri="{BB962C8B-B14F-4D97-AF65-F5344CB8AC3E}">
        <p14:creationId xmlns:p14="http://schemas.microsoft.com/office/powerpoint/2010/main" val="20807046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ggetto 1">
            <a:extLst>
              <a:ext uri="{FF2B5EF4-FFF2-40B4-BE49-F238E27FC236}">
                <a16:creationId xmlns:a16="http://schemas.microsoft.com/office/drawing/2014/main" id="{7DBE3EA7-4A30-EFAD-27A8-C5C604C8F573}"/>
              </a:ext>
            </a:extLst>
          </p:cNvPr>
          <p:cNvGraphicFramePr>
            <a:graphicFrameLocks noChangeAspect="1"/>
          </p:cNvGraphicFramePr>
          <p:nvPr>
            <p:extLst>
              <p:ext uri="{D42A27DB-BD31-4B8C-83A1-F6EECF244321}">
                <p14:modId xmlns:p14="http://schemas.microsoft.com/office/powerpoint/2010/main" val="3917189353"/>
              </p:ext>
            </p:extLst>
          </p:nvPr>
        </p:nvGraphicFramePr>
        <p:xfrm>
          <a:off x="683925" y="448573"/>
          <a:ext cx="10824150" cy="5115464"/>
        </p:xfrm>
        <a:graphic>
          <a:graphicData uri="http://schemas.openxmlformats.org/presentationml/2006/ole">
            <mc:AlternateContent xmlns:mc="http://schemas.openxmlformats.org/markup-compatibility/2006">
              <mc:Choice xmlns:v="urn:schemas-microsoft-com:vml" Requires="v">
                <p:oleObj name="Worksheet" r:id="rId2" imgW="7994712" imgH="3778073" progId="Excel.Sheet.12">
                  <p:embed/>
                </p:oleObj>
              </mc:Choice>
              <mc:Fallback>
                <p:oleObj name="Worksheet" r:id="rId2" imgW="7994712" imgH="3778073" progId="Excel.Sheet.12">
                  <p:embed/>
                  <p:pic>
                    <p:nvPicPr>
                      <p:cNvPr id="0" name=""/>
                      <p:cNvPicPr/>
                      <p:nvPr/>
                    </p:nvPicPr>
                    <p:blipFill>
                      <a:blip r:embed="rId3"/>
                      <a:stretch>
                        <a:fillRect/>
                      </a:stretch>
                    </p:blipFill>
                    <p:spPr>
                      <a:xfrm>
                        <a:off x="683925" y="448573"/>
                        <a:ext cx="10824150" cy="5115464"/>
                      </a:xfrm>
                      <a:prstGeom prst="rect">
                        <a:avLst/>
                      </a:prstGeom>
                    </p:spPr>
                  </p:pic>
                </p:oleObj>
              </mc:Fallback>
            </mc:AlternateContent>
          </a:graphicData>
        </a:graphic>
      </p:graphicFrame>
      <p:sp>
        <p:nvSpPr>
          <p:cNvPr id="3" name="Segnaposto numero diapositiva 2">
            <a:extLst>
              <a:ext uri="{FF2B5EF4-FFF2-40B4-BE49-F238E27FC236}">
                <a16:creationId xmlns:a16="http://schemas.microsoft.com/office/drawing/2014/main" id="{B467724B-8C90-6DCE-FEA7-D6C86D2F5DB4}"/>
              </a:ext>
            </a:extLst>
          </p:cNvPr>
          <p:cNvSpPr>
            <a:spLocks noGrp="1"/>
          </p:cNvSpPr>
          <p:nvPr>
            <p:ph type="sldNum" sz="quarter" idx="12"/>
          </p:nvPr>
        </p:nvSpPr>
        <p:spPr/>
        <p:txBody>
          <a:bodyPr/>
          <a:lstStyle/>
          <a:p>
            <a:fld id="{E8A1A0EC-64F3-4700-9DE5-0F07275B79A0}" type="slidenum">
              <a:rPr lang="it-IT" smtClean="0"/>
              <a:t>18</a:t>
            </a:fld>
            <a:endParaRPr lang="it-IT"/>
          </a:p>
        </p:txBody>
      </p:sp>
    </p:spTree>
    <p:extLst>
      <p:ext uri="{BB962C8B-B14F-4D97-AF65-F5344CB8AC3E}">
        <p14:creationId xmlns:p14="http://schemas.microsoft.com/office/powerpoint/2010/main" val="39844283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BA06602-5850-19FC-9805-7812F37DD592}"/>
              </a:ext>
            </a:extLst>
          </p:cNvPr>
          <p:cNvSpPr>
            <a:spLocks noGrp="1"/>
          </p:cNvSpPr>
          <p:nvPr>
            <p:ph type="title"/>
          </p:nvPr>
        </p:nvSpPr>
        <p:spPr>
          <a:xfrm>
            <a:off x="838200" y="365125"/>
            <a:ext cx="10515600" cy="1808732"/>
          </a:xfrm>
          <a:solidFill>
            <a:schemeClr val="accent6">
              <a:lumMod val="20000"/>
              <a:lumOff val="80000"/>
            </a:schemeClr>
          </a:solidFill>
        </p:spPr>
        <p:txBody>
          <a:bodyPr>
            <a:normAutofit fontScale="90000"/>
          </a:bodyPr>
          <a:lstStyle/>
          <a:p>
            <a:r>
              <a:rPr lang="it-IT" b="1" dirty="0"/>
              <a:t>LE PROVINCE TOSCANE SONO DIVENTATE SEMPRE PIU’ IMPORTANTI NELL’EXPORT FARMACEUTICO</a:t>
            </a:r>
          </a:p>
        </p:txBody>
      </p:sp>
      <p:sp>
        <p:nvSpPr>
          <p:cNvPr id="3" name="Segnaposto contenuto 2">
            <a:extLst>
              <a:ext uri="{FF2B5EF4-FFF2-40B4-BE49-F238E27FC236}">
                <a16:creationId xmlns:a16="http://schemas.microsoft.com/office/drawing/2014/main" id="{658ED08E-D242-CD69-6932-138A1BD3CC27}"/>
              </a:ext>
            </a:extLst>
          </p:cNvPr>
          <p:cNvSpPr>
            <a:spLocks noGrp="1"/>
          </p:cNvSpPr>
          <p:nvPr>
            <p:ph idx="1"/>
          </p:nvPr>
        </p:nvSpPr>
        <p:spPr>
          <a:xfrm>
            <a:off x="838200" y="2734573"/>
            <a:ext cx="10515600" cy="3442389"/>
          </a:xfrm>
        </p:spPr>
        <p:txBody>
          <a:bodyPr>
            <a:normAutofit/>
          </a:bodyPr>
          <a:lstStyle/>
          <a:p>
            <a:r>
              <a:rPr lang="it-IT" dirty="0"/>
              <a:t>In dieci anni (2014-2024), Firenze è passata dal decimo al secondo posto tra le principali province italiane esportatrici di prodotti farmaceutici.</a:t>
            </a:r>
          </a:p>
          <a:p>
            <a:r>
              <a:rPr lang="it-IT" dirty="0"/>
              <a:t>Siena è entrata nelle «top </a:t>
            </a:r>
            <a:r>
              <a:rPr lang="it-IT" dirty="0" err="1"/>
              <a:t>ten</a:t>
            </a:r>
            <a:r>
              <a:rPr lang="it-IT" dirty="0"/>
              <a:t>», salendo al settimo posto nel 2024.</a:t>
            </a:r>
          </a:p>
          <a:p>
            <a:r>
              <a:rPr lang="it-IT" dirty="0"/>
              <a:t>Livorno nel 2024 si è collocata al diciannovesimo posto; Pisa al venticinquesimo posto; Prato al ventiseiesimo posto. </a:t>
            </a:r>
          </a:p>
          <a:p>
            <a:endParaRPr lang="it-IT" dirty="0"/>
          </a:p>
          <a:p>
            <a:endParaRPr lang="it-IT" dirty="0"/>
          </a:p>
        </p:txBody>
      </p:sp>
      <p:sp>
        <p:nvSpPr>
          <p:cNvPr id="4" name="Segnaposto numero diapositiva 3">
            <a:extLst>
              <a:ext uri="{FF2B5EF4-FFF2-40B4-BE49-F238E27FC236}">
                <a16:creationId xmlns:a16="http://schemas.microsoft.com/office/drawing/2014/main" id="{780A56B7-1A15-4FEE-9E75-92865DED3A03}"/>
              </a:ext>
            </a:extLst>
          </p:cNvPr>
          <p:cNvSpPr>
            <a:spLocks noGrp="1"/>
          </p:cNvSpPr>
          <p:nvPr>
            <p:ph type="sldNum" sz="quarter" idx="12"/>
          </p:nvPr>
        </p:nvSpPr>
        <p:spPr/>
        <p:txBody>
          <a:bodyPr/>
          <a:lstStyle/>
          <a:p>
            <a:fld id="{E8A1A0EC-64F3-4700-9DE5-0F07275B79A0}" type="slidenum">
              <a:rPr lang="it-IT" smtClean="0"/>
              <a:t>19</a:t>
            </a:fld>
            <a:endParaRPr lang="it-IT"/>
          </a:p>
        </p:txBody>
      </p:sp>
    </p:spTree>
    <p:extLst>
      <p:ext uri="{BB962C8B-B14F-4D97-AF65-F5344CB8AC3E}">
        <p14:creationId xmlns:p14="http://schemas.microsoft.com/office/powerpoint/2010/main" val="18935654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BA06602-5850-19FC-9805-7812F37DD592}"/>
              </a:ext>
            </a:extLst>
          </p:cNvPr>
          <p:cNvSpPr>
            <a:spLocks noGrp="1"/>
          </p:cNvSpPr>
          <p:nvPr>
            <p:ph type="title"/>
          </p:nvPr>
        </p:nvSpPr>
        <p:spPr>
          <a:solidFill>
            <a:schemeClr val="accent6">
              <a:lumMod val="20000"/>
              <a:lumOff val="80000"/>
            </a:schemeClr>
          </a:solidFill>
        </p:spPr>
        <p:txBody>
          <a:bodyPr>
            <a:normAutofit/>
          </a:bodyPr>
          <a:lstStyle/>
          <a:p>
            <a:r>
              <a:rPr lang="it-IT" b="1" dirty="0"/>
              <a:t>L’INDUSTRIA FARMACEUTICA: </a:t>
            </a:r>
            <a:br>
              <a:rPr lang="it-IT" b="1" dirty="0"/>
            </a:br>
            <a:r>
              <a:rPr lang="it-IT" b="1" dirty="0"/>
              <a:t>NUOVO MOTORE DEL MADE IN ITALY</a:t>
            </a:r>
          </a:p>
        </p:txBody>
      </p:sp>
      <p:sp>
        <p:nvSpPr>
          <p:cNvPr id="3" name="Segnaposto contenuto 2">
            <a:extLst>
              <a:ext uri="{FF2B5EF4-FFF2-40B4-BE49-F238E27FC236}">
                <a16:creationId xmlns:a16="http://schemas.microsoft.com/office/drawing/2014/main" id="{658ED08E-D242-CD69-6932-138A1BD3CC27}"/>
              </a:ext>
            </a:extLst>
          </p:cNvPr>
          <p:cNvSpPr>
            <a:spLocks noGrp="1"/>
          </p:cNvSpPr>
          <p:nvPr>
            <p:ph idx="1"/>
          </p:nvPr>
        </p:nvSpPr>
        <p:spPr>
          <a:xfrm>
            <a:off x="838200" y="1825625"/>
            <a:ext cx="10515600" cy="4667250"/>
          </a:xfrm>
        </p:spPr>
        <p:txBody>
          <a:bodyPr>
            <a:normAutofit fontScale="85000" lnSpcReduction="20000"/>
          </a:bodyPr>
          <a:lstStyle/>
          <a:p>
            <a:r>
              <a:rPr lang="it-IT" dirty="0"/>
              <a:t>Negli ultimi dieci anni, l’Italia si è sempre più imposta come un grande </a:t>
            </a:r>
            <a:r>
              <a:rPr lang="it-IT" b="1" dirty="0"/>
              <a:t>«hub» europeo dell’industria farmaceutica</a:t>
            </a:r>
            <a:r>
              <a:rPr lang="it-IT" dirty="0"/>
              <a:t>, competendo con la Germania per valore della produzione.</a:t>
            </a:r>
          </a:p>
          <a:p>
            <a:r>
              <a:rPr lang="it-IT" dirty="0"/>
              <a:t>In particolare, negli ultimi cinque anni (2020-2024) il valore aggiunto dell’industria farmaceutica (+21,5% rispetto al 2019 in termini reali) è cresciuto in Italia molto di più di quello dell’industria manifatturiera nel suo complesso (+0,4%) e del PIL (+5,6%).</a:t>
            </a:r>
          </a:p>
          <a:p>
            <a:r>
              <a:rPr lang="it-IT" dirty="0"/>
              <a:t>La crescita dell’industria farmaceutica in Italia si deve sia all’aumento degli investimenti delle </a:t>
            </a:r>
            <a:r>
              <a:rPr lang="it-IT" b="1" dirty="0"/>
              <a:t>multinazionali straniere </a:t>
            </a:r>
            <a:r>
              <a:rPr lang="it-IT" dirty="0"/>
              <a:t>sia alla forte crescita dei </a:t>
            </a:r>
            <a:r>
              <a:rPr lang="it-IT" b="1" dirty="0"/>
              <a:t>produttori italiani, </a:t>
            </a:r>
            <a:r>
              <a:rPr lang="it-IT" dirty="0"/>
              <a:t>tra cui una dozzina di grandi imprese e molte PMI e terzisti.</a:t>
            </a:r>
          </a:p>
          <a:p>
            <a:r>
              <a:rPr lang="it-IT" b="1" dirty="0"/>
              <a:t>L’export italiano di prodotti farmaceutici è aumentato enormemente negli ultimi dieci anni</a:t>
            </a:r>
            <a:r>
              <a:rPr lang="it-IT" dirty="0"/>
              <a:t>. Il settore farmaceutico da deficitario con l’estero si è trasformato in un settore in attivo e rappresenta oggi uno dei «nuovi surplus» del Made in Italy. L’Italia è sempre più protagonista nell’export mondiale di farmaci.</a:t>
            </a:r>
          </a:p>
        </p:txBody>
      </p:sp>
      <p:sp>
        <p:nvSpPr>
          <p:cNvPr id="4" name="Segnaposto numero diapositiva 3">
            <a:extLst>
              <a:ext uri="{FF2B5EF4-FFF2-40B4-BE49-F238E27FC236}">
                <a16:creationId xmlns:a16="http://schemas.microsoft.com/office/drawing/2014/main" id="{968A913F-AB35-862D-D74E-7B2104A1F209}"/>
              </a:ext>
            </a:extLst>
          </p:cNvPr>
          <p:cNvSpPr>
            <a:spLocks noGrp="1"/>
          </p:cNvSpPr>
          <p:nvPr>
            <p:ph type="sldNum" sz="quarter" idx="12"/>
          </p:nvPr>
        </p:nvSpPr>
        <p:spPr/>
        <p:txBody>
          <a:bodyPr/>
          <a:lstStyle/>
          <a:p>
            <a:fld id="{E8A1A0EC-64F3-4700-9DE5-0F07275B79A0}" type="slidenum">
              <a:rPr lang="it-IT" smtClean="0"/>
              <a:t>2</a:t>
            </a:fld>
            <a:endParaRPr lang="it-IT"/>
          </a:p>
        </p:txBody>
      </p:sp>
    </p:spTree>
    <p:extLst>
      <p:ext uri="{BB962C8B-B14F-4D97-AF65-F5344CB8AC3E}">
        <p14:creationId xmlns:p14="http://schemas.microsoft.com/office/powerpoint/2010/main" val="35453621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ggetto 2">
            <a:extLst>
              <a:ext uri="{FF2B5EF4-FFF2-40B4-BE49-F238E27FC236}">
                <a16:creationId xmlns:a16="http://schemas.microsoft.com/office/drawing/2014/main" id="{7ED5CF84-6D2A-281C-9FCF-B9E32152161C}"/>
              </a:ext>
            </a:extLst>
          </p:cNvPr>
          <p:cNvGraphicFramePr>
            <a:graphicFrameLocks noChangeAspect="1"/>
          </p:cNvGraphicFramePr>
          <p:nvPr>
            <p:extLst>
              <p:ext uri="{D42A27DB-BD31-4B8C-83A1-F6EECF244321}">
                <p14:modId xmlns:p14="http://schemas.microsoft.com/office/powerpoint/2010/main" val="858714976"/>
              </p:ext>
            </p:extLst>
          </p:nvPr>
        </p:nvGraphicFramePr>
        <p:xfrm>
          <a:off x="1164566" y="657788"/>
          <a:ext cx="9756476" cy="5479495"/>
        </p:xfrm>
        <a:graphic>
          <a:graphicData uri="http://schemas.openxmlformats.org/presentationml/2006/ole">
            <mc:AlternateContent xmlns:mc="http://schemas.openxmlformats.org/markup-compatibility/2006">
              <mc:Choice xmlns:v="urn:schemas-microsoft-com:vml" Requires="v">
                <p:oleObj name="Worksheet" r:id="rId2" imgW="4997441" imgH="2806629" progId="Excel.Sheet.12">
                  <p:embed/>
                </p:oleObj>
              </mc:Choice>
              <mc:Fallback>
                <p:oleObj name="Worksheet" r:id="rId2" imgW="4997441" imgH="2806629" progId="Excel.Sheet.12">
                  <p:embed/>
                  <p:pic>
                    <p:nvPicPr>
                      <p:cNvPr id="0" name=""/>
                      <p:cNvPicPr/>
                      <p:nvPr/>
                    </p:nvPicPr>
                    <p:blipFill>
                      <a:blip r:embed="rId3"/>
                      <a:stretch>
                        <a:fillRect/>
                      </a:stretch>
                    </p:blipFill>
                    <p:spPr>
                      <a:xfrm>
                        <a:off x="1164566" y="657788"/>
                        <a:ext cx="9756476" cy="5479495"/>
                      </a:xfrm>
                      <a:prstGeom prst="rect">
                        <a:avLst/>
                      </a:prstGeom>
                    </p:spPr>
                  </p:pic>
                </p:oleObj>
              </mc:Fallback>
            </mc:AlternateContent>
          </a:graphicData>
        </a:graphic>
      </p:graphicFrame>
      <p:sp>
        <p:nvSpPr>
          <p:cNvPr id="2" name="Segnaposto numero diapositiva 1">
            <a:extLst>
              <a:ext uri="{FF2B5EF4-FFF2-40B4-BE49-F238E27FC236}">
                <a16:creationId xmlns:a16="http://schemas.microsoft.com/office/drawing/2014/main" id="{C63F1D50-8B35-2C0C-7998-92C7C8E577AA}"/>
              </a:ext>
            </a:extLst>
          </p:cNvPr>
          <p:cNvSpPr>
            <a:spLocks noGrp="1"/>
          </p:cNvSpPr>
          <p:nvPr>
            <p:ph type="sldNum" sz="quarter" idx="12"/>
          </p:nvPr>
        </p:nvSpPr>
        <p:spPr/>
        <p:txBody>
          <a:bodyPr/>
          <a:lstStyle/>
          <a:p>
            <a:fld id="{E8A1A0EC-64F3-4700-9DE5-0F07275B79A0}" type="slidenum">
              <a:rPr lang="it-IT" smtClean="0"/>
              <a:t>20</a:t>
            </a:fld>
            <a:endParaRPr lang="it-IT"/>
          </a:p>
        </p:txBody>
      </p:sp>
    </p:spTree>
    <p:extLst>
      <p:ext uri="{BB962C8B-B14F-4D97-AF65-F5344CB8AC3E}">
        <p14:creationId xmlns:p14="http://schemas.microsoft.com/office/powerpoint/2010/main" val="22973229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BA06602-5850-19FC-9805-7812F37DD592}"/>
              </a:ext>
            </a:extLst>
          </p:cNvPr>
          <p:cNvSpPr>
            <a:spLocks noGrp="1"/>
          </p:cNvSpPr>
          <p:nvPr>
            <p:ph type="title"/>
          </p:nvPr>
        </p:nvSpPr>
        <p:spPr>
          <a:solidFill>
            <a:schemeClr val="accent6">
              <a:lumMod val="20000"/>
              <a:lumOff val="80000"/>
            </a:schemeClr>
          </a:solidFill>
        </p:spPr>
        <p:txBody>
          <a:bodyPr>
            <a:normAutofit fontScale="90000"/>
          </a:bodyPr>
          <a:lstStyle/>
          <a:p>
            <a:r>
              <a:rPr lang="it-IT" b="1" dirty="0"/>
              <a:t>SENZA FARMACEUTICA IL MADE IN ITALY AVREBBE MOLTO SOFFERTO NEL 2023-2024 </a:t>
            </a:r>
          </a:p>
        </p:txBody>
      </p:sp>
      <p:sp>
        <p:nvSpPr>
          <p:cNvPr id="3" name="Segnaposto contenuto 2">
            <a:extLst>
              <a:ext uri="{FF2B5EF4-FFF2-40B4-BE49-F238E27FC236}">
                <a16:creationId xmlns:a16="http://schemas.microsoft.com/office/drawing/2014/main" id="{658ED08E-D242-CD69-6932-138A1BD3CC27}"/>
              </a:ext>
            </a:extLst>
          </p:cNvPr>
          <p:cNvSpPr>
            <a:spLocks noGrp="1"/>
          </p:cNvSpPr>
          <p:nvPr>
            <p:ph idx="1"/>
          </p:nvPr>
        </p:nvSpPr>
        <p:spPr/>
        <p:txBody>
          <a:bodyPr>
            <a:normAutofit lnSpcReduction="10000"/>
          </a:bodyPr>
          <a:lstStyle/>
          <a:p>
            <a:r>
              <a:rPr lang="it-IT" dirty="0"/>
              <a:t>Nel 2024, le esportazioni di prodotti farmaceutici e dell’agro-alimentare da sole hanno </a:t>
            </a:r>
            <a:r>
              <a:rPr lang="it-IT" b="1" dirty="0"/>
              <a:t>totalmente</a:t>
            </a:r>
            <a:r>
              <a:rPr lang="it-IT" dirty="0"/>
              <a:t> </a:t>
            </a:r>
            <a:r>
              <a:rPr lang="it-IT" b="1" dirty="0"/>
              <a:t>compensato</a:t>
            </a:r>
            <a:r>
              <a:rPr lang="it-IT" dirty="0"/>
              <a:t> i cali dell’export dei settori maggiormente in crisi (auto, moda, meccanica, mobili).</a:t>
            </a:r>
          </a:p>
          <a:p>
            <a:r>
              <a:rPr lang="it-IT" dirty="0"/>
              <a:t>Senza la farmaceutica, l’export italiano sarebbe diminuito già nel 2023 e nel biennio 2023-2024 </a:t>
            </a:r>
            <a:r>
              <a:rPr lang="it-IT" b="1" dirty="0"/>
              <a:t>sarebbe calato dell’1,4% </a:t>
            </a:r>
            <a:r>
              <a:rPr lang="it-IT" dirty="0"/>
              <a:t>anziché solo dello 0,4%.</a:t>
            </a:r>
          </a:p>
          <a:p>
            <a:r>
              <a:rPr lang="it-IT" dirty="0"/>
              <a:t>Nel biennio 2023-2024, la farmaceutica da sola, con l’incremento del suo export totale (+6,1 miliardi di euro), ha </a:t>
            </a:r>
            <a:r>
              <a:rPr lang="it-IT" b="1" dirty="0"/>
              <a:t>quasi completamente neutralizzato </a:t>
            </a:r>
            <a:r>
              <a:rPr lang="it-IT" dirty="0"/>
              <a:t>il calo dell’export complessivo dell’Italia verso la </a:t>
            </a:r>
            <a:r>
              <a:rPr lang="it-IT" b="1" dirty="0"/>
              <a:t>Germania in crisi </a:t>
            </a:r>
            <a:r>
              <a:rPr lang="it-IT" dirty="0"/>
              <a:t>(-6,5 miliardi).</a:t>
            </a:r>
          </a:p>
          <a:p>
            <a:endParaRPr lang="it-IT" dirty="0"/>
          </a:p>
        </p:txBody>
      </p:sp>
      <p:sp>
        <p:nvSpPr>
          <p:cNvPr id="4" name="Segnaposto numero diapositiva 3">
            <a:extLst>
              <a:ext uri="{FF2B5EF4-FFF2-40B4-BE49-F238E27FC236}">
                <a16:creationId xmlns:a16="http://schemas.microsoft.com/office/drawing/2014/main" id="{CE8D2566-6611-16BA-0F8C-360FE0581784}"/>
              </a:ext>
            </a:extLst>
          </p:cNvPr>
          <p:cNvSpPr>
            <a:spLocks noGrp="1"/>
          </p:cNvSpPr>
          <p:nvPr>
            <p:ph type="sldNum" sz="quarter" idx="12"/>
          </p:nvPr>
        </p:nvSpPr>
        <p:spPr/>
        <p:txBody>
          <a:bodyPr/>
          <a:lstStyle/>
          <a:p>
            <a:fld id="{E8A1A0EC-64F3-4700-9DE5-0F07275B79A0}" type="slidenum">
              <a:rPr lang="it-IT" smtClean="0"/>
              <a:t>21</a:t>
            </a:fld>
            <a:endParaRPr lang="it-IT"/>
          </a:p>
        </p:txBody>
      </p:sp>
    </p:spTree>
    <p:extLst>
      <p:ext uri="{BB962C8B-B14F-4D97-AF65-F5344CB8AC3E}">
        <p14:creationId xmlns:p14="http://schemas.microsoft.com/office/powerpoint/2010/main" val="3960867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Grafico 5">
            <a:extLst>
              <a:ext uri="{FF2B5EF4-FFF2-40B4-BE49-F238E27FC236}">
                <a16:creationId xmlns:a16="http://schemas.microsoft.com/office/drawing/2014/main" id="{5BBB6F1A-3B14-403D-64A6-1FF0C2864B39}"/>
              </a:ext>
            </a:extLst>
          </p:cNvPr>
          <p:cNvGraphicFramePr>
            <a:graphicFrameLocks noGrp="1"/>
          </p:cNvGraphicFramePr>
          <p:nvPr>
            <p:extLst>
              <p:ext uri="{D42A27DB-BD31-4B8C-83A1-F6EECF244321}">
                <p14:modId xmlns:p14="http://schemas.microsoft.com/office/powerpoint/2010/main" val="4276725275"/>
              </p:ext>
            </p:extLst>
          </p:nvPr>
        </p:nvGraphicFramePr>
        <p:xfrm>
          <a:off x="1455964" y="408214"/>
          <a:ext cx="9280071" cy="6041571"/>
        </p:xfrm>
        <a:graphic>
          <a:graphicData uri="http://schemas.openxmlformats.org/drawingml/2006/chart">
            <c:chart xmlns:c="http://schemas.openxmlformats.org/drawingml/2006/chart" xmlns:r="http://schemas.openxmlformats.org/officeDocument/2006/relationships" r:id="rId2"/>
          </a:graphicData>
        </a:graphic>
      </p:graphicFrame>
      <p:sp>
        <p:nvSpPr>
          <p:cNvPr id="2" name="Segnaposto numero diapositiva 1">
            <a:extLst>
              <a:ext uri="{FF2B5EF4-FFF2-40B4-BE49-F238E27FC236}">
                <a16:creationId xmlns:a16="http://schemas.microsoft.com/office/drawing/2014/main" id="{FF86EAC6-9DDF-AA4F-3ED8-65A9B1C8233E}"/>
              </a:ext>
            </a:extLst>
          </p:cNvPr>
          <p:cNvSpPr>
            <a:spLocks noGrp="1"/>
          </p:cNvSpPr>
          <p:nvPr>
            <p:ph type="sldNum" sz="quarter" idx="12"/>
          </p:nvPr>
        </p:nvSpPr>
        <p:spPr/>
        <p:txBody>
          <a:bodyPr/>
          <a:lstStyle/>
          <a:p>
            <a:fld id="{EF546B34-54C0-462F-A4E7-6BFAD32C2E41}" type="slidenum">
              <a:rPr lang="it-IT" smtClean="0"/>
              <a:t>22</a:t>
            </a:fld>
            <a:endParaRPr lang="it-IT"/>
          </a:p>
        </p:txBody>
      </p:sp>
    </p:spTree>
    <p:extLst>
      <p:ext uri="{BB962C8B-B14F-4D97-AF65-F5344CB8AC3E}">
        <p14:creationId xmlns:p14="http://schemas.microsoft.com/office/powerpoint/2010/main" val="25131258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Grafico 1">
            <a:extLst>
              <a:ext uri="{FF2B5EF4-FFF2-40B4-BE49-F238E27FC236}">
                <a16:creationId xmlns:a16="http://schemas.microsoft.com/office/drawing/2014/main" id="{3BBA95D6-E57B-4C4F-1DB8-3C7BC0A55485}"/>
              </a:ext>
            </a:extLst>
          </p:cNvPr>
          <p:cNvGraphicFramePr>
            <a:graphicFrameLocks noGrp="1"/>
          </p:cNvGraphicFramePr>
          <p:nvPr>
            <p:extLst>
              <p:ext uri="{D42A27DB-BD31-4B8C-83A1-F6EECF244321}">
                <p14:modId xmlns:p14="http://schemas.microsoft.com/office/powerpoint/2010/main" val="3154008205"/>
              </p:ext>
            </p:extLst>
          </p:nvPr>
        </p:nvGraphicFramePr>
        <p:xfrm>
          <a:off x="1451428" y="394607"/>
          <a:ext cx="9289143" cy="6068786"/>
        </p:xfrm>
        <a:graphic>
          <a:graphicData uri="http://schemas.openxmlformats.org/drawingml/2006/chart">
            <c:chart xmlns:c="http://schemas.openxmlformats.org/drawingml/2006/chart" xmlns:r="http://schemas.openxmlformats.org/officeDocument/2006/relationships" r:id="rId2"/>
          </a:graphicData>
        </a:graphic>
      </p:graphicFrame>
      <p:sp>
        <p:nvSpPr>
          <p:cNvPr id="3" name="Segnaposto numero diapositiva 2">
            <a:extLst>
              <a:ext uri="{FF2B5EF4-FFF2-40B4-BE49-F238E27FC236}">
                <a16:creationId xmlns:a16="http://schemas.microsoft.com/office/drawing/2014/main" id="{B7D0A66F-9DB8-CD85-5127-4CE70F367534}"/>
              </a:ext>
            </a:extLst>
          </p:cNvPr>
          <p:cNvSpPr>
            <a:spLocks noGrp="1"/>
          </p:cNvSpPr>
          <p:nvPr>
            <p:ph type="sldNum" sz="quarter" idx="12"/>
          </p:nvPr>
        </p:nvSpPr>
        <p:spPr/>
        <p:txBody>
          <a:bodyPr/>
          <a:lstStyle/>
          <a:p>
            <a:fld id="{E8A1A0EC-64F3-4700-9DE5-0F07275B79A0}" type="slidenum">
              <a:rPr lang="it-IT" smtClean="0"/>
              <a:t>23</a:t>
            </a:fld>
            <a:endParaRPr lang="it-IT"/>
          </a:p>
        </p:txBody>
      </p:sp>
    </p:spTree>
    <p:extLst>
      <p:ext uri="{BB962C8B-B14F-4D97-AF65-F5344CB8AC3E}">
        <p14:creationId xmlns:p14="http://schemas.microsoft.com/office/powerpoint/2010/main" val="1462960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Grafico 1">
            <a:extLst>
              <a:ext uri="{FF2B5EF4-FFF2-40B4-BE49-F238E27FC236}">
                <a16:creationId xmlns:a16="http://schemas.microsoft.com/office/drawing/2014/main" id="{1CEB9187-CAD9-1840-06E2-7274A41DCCD1}"/>
              </a:ext>
            </a:extLst>
          </p:cNvPr>
          <p:cNvGraphicFramePr>
            <a:graphicFrameLocks noGrp="1"/>
          </p:cNvGraphicFramePr>
          <p:nvPr>
            <p:extLst>
              <p:ext uri="{D42A27DB-BD31-4B8C-83A1-F6EECF244321}">
                <p14:modId xmlns:p14="http://schemas.microsoft.com/office/powerpoint/2010/main" val="77231912"/>
              </p:ext>
            </p:extLst>
          </p:nvPr>
        </p:nvGraphicFramePr>
        <p:xfrm>
          <a:off x="1451428" y="394607"/>
          <a:ext cx="9289143" cy="6068786"/>
        </p:xfrm>
        <a:graphic>
          <a:graphicData uri="http://schemas.openxmlformats.org/drawingml/2006/chart">
            <c:chart xmlns:c="http://schemas.openxmlformats.org/drawingml/2006/chart" xmlns:r="http://schemas.openxmlformats.org/officeDocument/2006/relationships" r:id="rId2"/>
          </a:graphicData>
        </a:graphic>
      </p:graphicFrame>
      <p:sp>
        <p:nvSpPr>
          <p:cNvPr id="3" name="Segnaposto numero diapositiva 2">
            <a:extLst>
              <a:ext uri="{FF2B5EF4-FFF2-40B4-BE49-F238E27FC236}">
                <a16:creationId xmlns:a16="http://schemas.microsoft.com/office/drawing/2014/main" id="{18659730-82F0-F083-57A1-30738AB583AA}"/>
              </a:ext>
            </a:extLst>
          </p:cNvPr>
          <p:cNvSpPr>
            <a:spLocks noGrp="1"/>
          </p:cNvSpPr>
          <p:nvPr>
            <p:ph type="sldNum" sz="quarter" idx="12"/>
          </p:nvPr>
        </p:nvSpPr>
        <p:spPr/>
        <p:txBody>
          <a:bodyPr/>
          <a:lstStyle/>
          <a:p>
            <a:fld id="{E8A1A0EC-64F3-4700-9DE5-0F07275B79A0}" type="slidenum">
              <a:rPr lang="it-IT" smtClean="0"/>
              <a:t>24</a:t>
            </a:fld>
            <a:endParaRPr lang="it-IT"/>
          </a:p>
        </p:txBody>
      </p:sp>
    </p:spTree>
    <p:extLst>
      <p:ext uri="{BB962C8B-B14F-4D97-AF65-F5344CB8AC3E}">
        <p14:creationId xmlns:p14="http://schemas.microsoft.com/office/powerpoint/2010/main" val="9100919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Grafico 4">
            <a:extLst>
              <a:ext uri="{FF2B5EF4-FFF2-40B4-BE49-F238E27FC236}">
                <a16:creationId xmlns:a16="http://schemas.microsoft.com/office/drawing/2014/main" id="{93B7946D-093D-729C-CCD4-9EDDD879455A}"/>
              </a:ext>
            </a:extLst>
          </p:cNvPr>
          <p:cNvGraphicFramePr>
            <a:graphicFrameLocks noGrp="1"/>
          </p:cNvGraphicFramePr>
          <p:nvPr>
            <p:extLst>
              <p:ext uri="{D42A27DB-BD31-4B8C-83A1-F6EECF244321}">
                <p14:modId xmlns:p14="http://schemas.microsoft.com/office/powerpoint/2010/main" val="1959485826"/>
              </p:ext>
            </p:extLst>
          </p:nvPr>
        </p:nvGraphicFramePr>
        <p:xfrm>
          <a:off x="1455964" y="408214"/>
          <a:ext cx="9280071" cy="6041571"/>
        </p:xfrm>
        <a:graphic>
          <a:graphicData uri="http://schemas.openxmlformats.org/drawingml/2006/chart">
            <c:chart xmlns:c="http://schemas.openxmlformats.org/drawingml/2006/chart" xmlns:r="http://schemas.openxmlformats.org/officeDocument/2006/relationships" r:id="rId2"/>
          </a:graphicData>
        </a:graphic>
      </p:graphicFrame>
      <p:sp>
        <p:nvSpPr>
          <p:cNvPr id="6" name="Segnaposto numero diapositiva 5">
            <a:extLst>
              <a:ext uri="{FF2B5EF4-FFF2-40B4-BE49-F238E27FC236}">
                <a16:creationId xmlns:a16="http://schemas.microsoft.com/office/drawing/2014/main" id="{6CAB4956-0E9B-A58A-FF60-25A96B10A393}"/>
              </a:ext>
            </a:extLst>
          </p:cNvPr>
          <p:cNvSpPr>
            <a:spLocks noGrp="1"/>
          </p:cNvSpPr>
          <p:nvPr>
            <p:ph type="sldNum" sz="quarter" idx="12"/>
          </p:nvPr>
        </p:nvSpPr>
        <p:spPr/>
        <p:txBody>
          <a:bodyPr/>
          <a:lstStyle/>
          <a:p>
            <a:fld id="{E8A1A0EC-64F3-4700-9DE5-0F07275B79A0}" type="slidenum">
              <a:rPr lang="it-IT" smtClean="0"/>
              <a:t>3</a:t>
            </a:fld>
            <a:endParaRPr lang="it-IT"/>
          </a:p>
        </p:txBody>
      </p:sp>
    </p:spTree>
    <p:extLst>
      <p:ext uri="{BB962C8B-B14F-4D97-AF65-F5344CB8AC3E}">
        <p14:creationId xmlns:p14="http://schemas.microsoft.com/office/powerpoint/2010/main" val="26279990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BA06602-5850-19FC-9805-7812F37DD592}"/>
              </a:ext>
            </a:extLst>
          </p:cNvPr>
          <p:cNvSpPr>
            <a:spLocks noGrp="1"/>
          </p:cNvSpPr>
          <p:nvPr>
            <p:ph type="title"/>
          </p:nvPr>
        </p:nvSpPr>
        <p:spPr>
          <a:solidFill>
            <a:schemeClr val="accent6">
              <a:lumMod val="20000"/>
              <a:lumOff val="80000"/>
            </a:schemeClr>
          </a:solidFill>
        </p:spPr>
        <p:txBody>
          <a:bodyPr>
            <a:normAutofit/>
          </a:bodyPr>
          <a:lstStyle/>
          <a:p>
            <a:r>
              <a:rPr lang="it-IT" b="1" dirty="0"/>
              <a:t>LA FARMACEUTICA E’ UNO DEI PILASTRI DEI «NUOVI SURPLUS» DEL MADE IN ITALY</a:t>
            </a:r>
          </a:p>
        </p:txBody>
      </p:sp>
      <p:sp>
        <p:nvSpPr>
          <p:cNvPr id="3" name="Segnaposto contenuto 2">
            <a:extLst>
              <a:ext uri="{FF2B5EF4-FFF2-40B4-BE49-F238E27FC236}">
                <a16:creationId xmlns:a16="http://schemas.microsoft.com/office/drawing/2014/main" id="{658ED08E-D242-CD69-6932-138A1BD3CC27}"/>
              </a:ext>
            </a:extLst>
          </p:cNvPr>
          <p:cNvSpPr>
            <a:spLocks noGrp="1"/>
          </p:cNvSpPr>
          <p:nvPr>
            <p:ph idx="1"/>
          </p:nvPr>
        </p:nvSpPr>
        <p:spPr/>
        <p:txBody>
          <a:bodyPr>
            <a:normAutofit fontScale="92500" lnSpcReduction="20000"/>
          </a:bodyPr>
          <a:lstStyle/>
          <a:p>
            <a:r>
              <a:rPr lang="it-IT" dirty="0"/>
              <a:t>I </a:t>
            </a:r>
            <a:r>
              <a:rPr lang="it-IT" b="1" dirty="0"/>
              <a:t>prodotti farmaceutici </a:t>
            </a:r>
            <a:r>
              <a:rPr lang="it-IT" dirty="0"/>
              <a:t>sono una delle punte di diamante dei </a:t>
            </a:r>
            <a:r>
              <a:rPr lang="it-IT" b="1" dirty="0"/>
              <a:t>«nuovi surplus» </a:t>
            </a:r>
            <a:r>
              <a:rPr lang="it-IT" dirty="0"/>
              <a:t>con l’estero del Made in Italy, assieme ad alimentari e bevande, cosmetica, ottica, nautica, navi da crociera. Chiameremo questo gruppo di prodotti </a:t>
            </a:r>
            <a:r>
              <a:rPr lang="it-IT" b="1" dirty="0"/>
              <a:t>«Altri beni per la persona e il trasporto»</a:t>
            </a:r>
            <a:r>
              <a:rPr lang="it-IT" dirty="0"/>
              <a:t> per differenziarli dai tradizionali beni della moda e per la casa (tessile, abbigliamento, pelli, calzature, mobili, piastrelle ceramiche), che un tempo generavano la quasi totalità del nostro attivo con l’estero.</a:t>
            </a:r>
          </a:p>
          <a:p>
            <a:r>
              <a:rPr lang="it-IT" dirty="0"/>
              <a:t>I «nuovi surplus» dell’Italia non c’erano 20-30 anni fa. Spesso, come nel caso della farmaceutica e persino degli alimentari (benché il cibo sia sempre stato associato all’immagine dell’Italia), questi settori in passato erano caratterizzati da passivi nelle loro bilance commerciali con l’estero. Oggi invece essi sono fortemente in attivo. </a:t>
            </a:r>
          </a:p>
          <a:p>
            <a:r>
              <a:rPr lang="it-IT" dirty="0"/>
              <a:t>L’industria farmaceutica in Italia è cresciuta tantissimo negli ultimi 10-15 anni, in termini di produzione, ricerca, occupazione, export. </a:t>
            </a:r>
          </a:p>
        </p:txBody>
      </p:sp>
      <p:sp>
        <p:nvSpPr>
          <p:cNvPr id="4" name="Segnaposto numero diapositiva 3">
            <a:extLst>
              <a:ext uri="{FF2B5EF4-FFF2-40B4-BE49-F238E27FC236}">
                <a16:creationId xmlns:a16="http://schemas.microsoft.com/office/drawing/2014/main" id="{CAEA9632-71FB-8A81-AD3D-20367445A8BC}"/>
              </a:ext>
            </a:extLst>
          </p:cNvPr>
          <p:cNvSpPr>
            <a:spLocks noGrp="1"/>
          </p:cNvSpPr>
          <p:nvPr>
            <p:ph type="sldNum" sz="quarter" idx="12"/>
          </p:nvPr>
        </p:nvSpPr>
        <p:spPr/>
        <p:txBody>
          <a:bodyPr/>
          <a:lstStyle/>
          <a:p>
            <a:fld id="{E8A1A0EC-64F3-4700-9DE5-0F07275B79A0}" type="slidenum">
              <a:rPr lang="it-IT" smtClean="0"/>
              <a:t>4</a:t>
            </a:fld>
            <a:endParaRPr lang="it-IT"/>
          </a:p>
        </p:txBody>
      </p:sp>
    </p:spTree>
    <p:extLst>
      <p:ext uri="{BB962C8B-B14F-4D97-AF65-F5344CB8AC3E}">
        <p14:creationId xmlns:p14="http://schemas.microsoft.com/office/powerpoint/2010/main" val="15015578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ggetto 1">
            <a:extLst>
              <a:ext uri="{FF2B5EF4-FFF2-40B4-BE49-F238E27FC236}">
                <a16:creationId xmlns:a16="http://schemas.microsoft.com/office/drawing/2014/main" id="{BF709B03-6EC0-725A-46B6-77440B62FED6}"/>
              </a:ext>
            </a:extLst>
          </p:cNvPr>
          <p:cNvGraphicFramePr>
            <a:graphicFrameLocks noChangeAspect="1"/>
          </p:cNvGraphicFramePr>
          <p:nvPr>
            <p:extLst>
              <p:ext uri="{D42A27DB-BD31-4B8C-83A1-F6EECF244321}">
                <p14:modId xmlns:p14="http://schemas.microsoft.com/office/powerpoint/2010/main" val="3922577189"/>
              </p:ext>
            </p:extLst>
          </p:nvPr>
        </p:nvGraphicFramePr>
        <p:xfrm>
          <a:off x="577345" y="396816"/>
          <a:ext cx="11037309" cy="5426015"/>
        </p:xfrm>
        <a:graphic>
          <a:graphicData uri="http://schemas.openxmlformats.org/presentationml/2006/ole">
            <mc:AlternateContent xmlns:mc="http://schemas.openxmlformats.org/markup-compatibility/2006">
              <mc:Choice xmlns:v="urn:schemas-microsoft-com:vml" Requires="v">
                <p:oleObj name="Worksheet" r:id="rId2" imgW="7943983" imgH="3905356" progId="Excel.Sheet.12">
                  <p:embed/>
                </p:oleObj>
              </mc:Choice>
              <mc:Fallback>
                <p:oleObj name="Worksheet" r:id="rId2" imgW="7943983" imgH="3905356" progId="Excel.Sheet.12">
                  <p:embed/>
                  <p:pic>
                    <p:nvPicPr>
                      <p:cNvPr id="0" name=""/>
                      <p:cNvPicPr/>
                      <p:nvPr/>
                    </p:nvPicPr>
                    <p:blipFill>
                      <a:blip r:embed="rId3"/>
                      <a:stretch>
                        <a:fillRect/>
                      </a:stretch>
                    </p:blipFill>
                    <p:spPr>
                      <a:xfrm>
                        <a:off x="577345" y="396816"/>
                        <a:ext cx="11037309" cy="5426015"/>
                      </a:xfrm>
                      <a:prstGeom prst="rect">
                        <a:avLst/>
                      </a:prstGeom>
                    </p:spPr>
                  </p:pic>
                </p:oleObj>
              </mc:Fallback>
            </mc:AlternateContent>
          </a:graphicData>
        </a:graphic>
      </p:graphicFrame>
      <p:sp>
        <p:nvSpPr>
          <p:cNvPr id="3" name="Segnaposto numero diapositiva 2">
            <a:extLst>
              <a:ext uri="{FF2B5EF4-FFF2-40B4-BE49-F238E27FC236}">
                <a16:creationId xmlns:a16="http://schemas.microsoft.com/office/drawing/2014/main" id="{8091333A-95A3-9977-3D83-2BEDBFD3D9BE}"/>
              </a:ext>
            </a:extLst>
          </p:cNvPr>
          <p:cNvSpPr>
            <a:spLocks noGrp="1"/>
          </p:cNvSpPr>
          <p:nvPr>
            <p:ph type="sldNum" sz="quarter" idx="12"/>
          </p:nvPr>
        </p:nvSpPr>
        <p:spPr/>
        <p:txBody>
          <a:bodyPr/>
          <a:lstStyle/>
          <a:p>
            <a:fld id="{E8A1A0EC-64F3-4700-9DE5-0F07275B79A0}" type="slidenum">
              <a:rPr lang="it-IT" smtClean="0"/>
              <a:t>5</a:t>
            </a:fld>
            <a:endParaRPr lang="it-IT"/>
          </a:p>
        </p:txBody>
      </p:sp>
    </p:spTree>
    <p:extLst>
      <p:ext uri="{BB962C8B-B14F-4D97-AF65-F5344CB8AC3E}">
        <p14:creationId xmlns:p14="http://schemas.microsoft.com/office/powerpoint/2010/main" val="34044898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Grafico 2">
            <a:extLst>
              <a:ext uri="{FF2B5EF4-FFF2-40B4-BE49-F238E27FC236}">
                <a16:creationId xmlns:a16="http://schemas.microsoft.com/office/drawing/2014/main" id="{0DC5003C-B605-5C03-593A-65932A32389E}"/>
              </a:ext>
            </a:extLst>
          </p:cNvPr>
          <p:cNvGraphicFramePr>
            <a:graphicFrameLocks noGrp="1"/>
          </p:cNvGraphicFramePr>
          <p:nvPr>
            <p:extLst>
              <p:ext uri="{D42A27DB-BD31-4B8C-83A1-F6EECF244321}">
                <p14:modId xmlns:p14="http://schemas.microsoft.com/office/powerpoint/2010/main" val="1689237841"/>
              </p:ext>
            </p:extLst>
          </p:nvPr>
        </p:nvGraphicFramePr>
        <p:xfrm>
          <a:off x="1455964" y="408214"/>
          <a:ext cx="9280071" cy="6041571"/>
        </p:xfrm>
        <a:graphic>
          <a:graphicData uri="http://schemas.openxmlformats.org/drawingml/2006/chart">
            <c:chart xmlns:c="http://schemas.openxmlformats.org/drawingml/2006/chart" xmlns:r="http://schemas.openxmlformats.org/officeDocument/2006/relationships" r:id="rId2"/>
          </a:graphicData>
        </a:graphic>
      </p:graphicFrame>
      <p:sp>
        <p:nvSpPr>
          <p:cNvPr id="2" name="Segnaposto numero diapositiva 1">
            <a:extLst>
              <a:ext uri="{FF2B5EF4-FFF2-40B4-BE49-F238E27FC236}">
                <a16:creationId xmlns:a16="http://schemas.microsoft.com/office/drawing/2014/main" id="{2C44F2C0-A074-253F-AF6F-D93EA2F6E563}"/>
              </a:ext>
            </a:extLst>
          </p:cNvPr>
          <p:cNvSpPr>
            <a:spLocks noGrp="1"/>
          </p:cNvSpPr>
          <p:nvPr>
            <p:ph type="sldNum" sz="quarter" idx="12"/>
          </p:nvPr>
        </p:nvSpPr>
        <p:spPr/>
        <p:txBody>
          <a:bodyPr/>
          <a:lstStyle/>
          <a:p>
            <a:fld id="{E8A1A0EC-64F3-4700-9DE5-0F07275B79A0}" type="slidenum">
              <a:rPr lang="it-IT" smtClean="0"/>
              <a:t>6</a:t>
            </a:fld>
            <a:endParaRPr lang="it-IT"/>
          </a:p>
        </p:txBody>
      </p:sp>
    </p:spTree>
    <p:extLst>
      <p:ext uri="{BB962C8B-B14F-4D97-AF65-F5344CB8AC3E}">
        <p14:creationId xmlns:p14="http://schemas.microsoft.com/office/powerpoint/2010/main" val="927206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Grafico 1">
            <a:extLst>
              <a:ext uri="{FF2B5EF4-FFF2-40B4-BE49-F238E27FC236}">
                <a16:creationId xmlns:a16="http://schemas.microsoft.com/office/drawing/2014/main" id="{E9A481CE-06F7-804F-0C63-460973FF6C7F}"/>
              </a:ext>
            </a:extLst>
          </p:cNvPr>
          <p:cNvGraphicFramePr>
            <a:graphicFrameLocks noGrp="1"/>
          </p:cNvGraphicFramePr>
          <p:nvPr>
            <p:extLst>
              <p:ext uri="{D42A27DB-BD31-4B8C-83A1-F6EECF244321}">
                <p14:modId xmlns:p14="http://schemas.microsoft.com/office/powerpoint/2010/main" val="1908263135"/>
              </p:ext>
            </p:extLst>
          </p:nvPr>
        </p:nvGraphicFramePr>
        <p:xfrm>
          <a:off x="1455964" y="408214"/>
          <a:ext cx="9280071" cy="6041571"/>
        </p:xfrm>
        <a:graphic>
          <a:graphicData uri="http://schemas.openxmlformats.org/drawingml/2006/chart">
            <c:chart xmlns:c="http://schemas.openxmlformats.org/drawingml/2006/chart" xmlns:r="http://schemas.openxmlformats.org/officeDocument/2006/relationships" r:id="rId2"/>
          </a:graphicData>
        </a:graphic>
      </p:graphicFrame>
      <p:sp>
        <p:nvSpPr>
          <p:cNvPr id="3" name="Segnaposto numero diapositiva 2">
            <a:extLst>
              <a:ext uri="{FF2B5EF4-FFF2-40B4-BE49-F238E27FC236}">
                <a16:creationId xmlns:a16="http://schemas.microsoft.com/office/drawing/2014/main" id="{EDB453DC-6501-B1E6-7DF4-EBDC122C0262}"/>
              </a:ext>
            </a:extLst>
          </p:cNvPr>
          <p:cNvSpPr>
            <a:spLocks noGrp="1"/>
          </p:cNvSpPr>
          <p:nvPr>
            <p:ph type="sldNum" sz="quarter" idx="12"/>
          </p:nvPr>
        </p:nvSpPr>
        <p:spPr/>
        <p:txBody>
          <a:bodyPr/>
          <a:lstStyle/>
          <a:p>
            <a:fld id="{E8A1A0EC-64F3-4700-9DE5-0F07275B79A0}" type="slidenum">
              <a:rPr lang="it-IT" smtClean="0"/>
              <a:t>7</a:t>
            </a:fld>
            <a:endParaRPr lang="it-IT"/>
          </a:p>
        </p:txBody>
      </p:sp>
    </p:spTree>
    <p:extLst>
      <p:ext uri="{BB962C8B-B14F-4D97-AF65-F5344CB8AC3E}">
        <p14:creationId xmlns:p14="http://schemas.microsoft.com/office/powerpoint/2010/main" val="28918514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Grafico 1">
            <a:extLst>
              <a:ext uri="{FF2B5EF4-FFF2-40B4-BE49-F238E27FC236}">
                <a16:creationId xmlns:a16="http://schemas.microsoft.com/office/drawing/2014/main" id="{5C4A68F6-7D0E-21B0-2C7E-2C08FDD14B9E}"/>
              </a:ext>
            </a:extLst>
          </p:cNvPr>
          <p:cNvGraphicFramePr>
            <a:graphicFrameLocks noGrp="1"/>
          </p:cNvGraphicFramePr>
          <p:nvPr>
            <p:extLst>
              <p:ext uri="{D42A27DB-BD31-4B8C-83A1-F6EECF244321}">
                <p14:modId xmlns:p14="http://schemas.microsoft.com/office/powerpoint/2010/main" val="3528822592"/>
              </p:ext>
            </p:extLst>
          </p:nvPr>
        </p:nvGraphicFramePr>
        <p:xfrm>
          <a:off x="1455964" y="408214"/>
          <a:ext cx="9280071" cy="6041571"/>
        </p:xfrm>
        <a:graphic>
          <a:graphicData uri="http://schemas.openxmlformats.org/drawingml/2006/chart">
            <c:chart xmlns:c="http://schemas.openxmlformats.org/drawingml/2006/chart" xmlns:r="http://schemas.openxmlformats.org/officeDocument/2006/relationships" r:id="rId2"/>
          </a:graphicData>
        </a:graphic>
      </p:graphicFrame>
      <p:sp>
        <p:nvSpPr>
          <p:cNvPr id="3" name="Segnaposto numero diapositiva 2">
            <a:extLst>
              <a:ext uri="{FF2B5EF4-FFF2-40B4-BE49-F238E27FC236}">
                <a16:creationId xmlns:a16="http://schemas.microsoft.com/office/drawing/2014/main" id="{763D9F11-342A-2CAA-8B3B-890B8E289E95}"/>
              </a:ext>
            </a:extLst>
          </p:cNvPr>
          <p:cNvSpPr>
            <a:spLocks noGrp="1"/>
          </p:cNvSpPr>
          <p:nvPr>
            <p:ph type="sldNum" sz="quarter" idx="12"/>
          </p:nvPr>
        </p:nvSpPr>
        <p:spPr/>
        <p:txBody>
          <a:bodyPr/>
          <a:lstStyle/>
          <a:p>
            <a:fld id="{E8A1A0EC-64F3-4700-9DE5-0F07275B79A0}" type="slidenum">
              <a:rPr lang="it-IT" smtClean="0"/>
              <a:t>8</a:t>
            </a:fld>
            <a:endParaRPr lang="it-IT"/>
          </a:p>
        </p:txBody>
      </p:sp>
    </p:spTree>
    <p:extLst>
      <p:ext uri="{BB962C8B-B14F-4D97-AF65-F5344CB8AC3E}">
        <p14:creationId xmlns:p14="http://schemas.microsoft.com/office/powerpoint/2010/main" val="2496083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BA06602-5850-19FC-9805-7812F37DD592}"/>
              </a:ext>
            </a:extLst>
          </p:cNvPr>
          <p:cNvSpPr>
            <a:spLocks noGrp="1"/>
          </p:cNvSpPr>
          <p:nvPr>
            <p:ph type="title"/>
          </p:nvPr>
        </p:nvSpPr>
        <p:spPr>
          <a:solidFill>
            <a:schemeClr val="accent6">
              <a:lumMod val="20000"/>
              <a:lumOff val="80000"/>
            </a:schemeClr>
          </a:solidFill>
        </p:spPr>
        <p:txBody>
          <a:bodyPr>
            <a:normAutofit/>
          </a:bodyPr>
          <a:lstStyle/>
          <a:p>
            <a:r>
              <a:rPr lang="it-IT" sz="4000" b="1" dirty="0"/>
              <a:t>I CURIOSI STEREOTIPI NEGATIVI SUI SETTORI DEI «NUOVI SURPLUS» DEL MADE IN ITALY</a:t>
            </a:r>
          </a:p>
        </p:txBody>
      </p:sp>
      <p:sp>
        <p:nvSpPr>
          <p:cNvPr id="3" name="Segnaposto contenuto 2">
            <a:extLst>
              <a:ext uri="{FF2B5EF4-FFF2-40B4-BE49-F238E27FC236}">
                <a16:creationId xmlns:a16="http://schemas.microsoft.com/office/drawing/2014/main" id="{658ED08E-D242-CD69-6932-138A1BD3CC27}"/>
              </a:ext>
            </a:extLst>
          </p:cNvPr>
          <p:cNvSpPr>
            <a:spLocks noGrp="1"/>
          </p:cNvSpPr>
          <p:nvPr>
            <p:ph idx="1"/>
          </p:nvPr>
        </p:nvSpPr>
        <p:spPr>
          <a:xfrm>
            <a:off x="838200" y="1825625"/>
            <a:ext cx="10515600" cy="4667250"/>
          </a:xfrm>
        </p:spPr>
        <p:txBody>
          <a:bodyPr>
            <a:normAutofit fontScale="77500" lnSpcReduction="20000"/>
          </a:bodyPr>
          <a:lstStyle/>
          <a:p>
            <a:r>
              <a:rPr lang="it-IT" dirty="0"/>
              <a:t>Nonostante il loro ruolo centrale nell’industria italiana, nell’export, nell’occupazione e nella ricerca, nonostante la loro rilevanza come nuove specializzazioni internazionali dell’Italia e nonostante il loro contributo come settori che, molto spesso, assicurano prodotti basici per le persone e la società (cibo e farmaci, ad esempio), </a:t>
            </a:r>
            <a:r>
              <a:rPr lang="it-IT" b="1" dirty="0"/>
              <a:t>i meriti dei settori dei «nuovi surplus» non sono molto riconosciuti</a:t>
            </a:r>
            <a:r>
              <a:rPr lang="it-IT" dirty="0"/>
              <a:t>. </a:t>
            </a:r>
          </a:p>
          <a:p>
            <a:r>
              <a:rPr lang="it-IT" dirty="0"/>
              <a:t>Anzi, questi settori spesso hanno avuto trattamenti non di favore da parte dello Stato italiano e sono stati </a:t>
            </a:r>
            <a:r>
              <a:rPr lang="it-IT" b="1" dirty="0"/>
              <a:t>«tassati» </a:t>
            </a:r>
            <a:r>
              <a:rPr lang="it-IT" dirty="0"/>
              <a:t>(la nautica, considerata «roba per ricchi», sic) oppure sono stati considerati ingiustamente responsabili di favorire l’</a:t>
            </a:r>
            <a:r>
              <a:rPr lang="it-IT" b="1" dirty="0"/>
              <a:t>inflazione</a:t>
            </a:r>
            <a:r>
              <a:rPr lang="it-IT" dirty="0"/>
              <a:t> (i prodotti alimentari) oppure sono stati bollati con stereotipi e luoghi comuni negativi, difficili da ribaltare (come nel caso della farmaceutica, che farebbe </a:t>
            </a:r>
            <a:r>
              <a:rPr lang="it-IT" b="1" dirty="0"/>
              <a:t>«troppi profitti»</a:t>
            </a:r>
            <a:r>
              <a:rPr lang="it-IT" dirty="0"/>
              <a:t>,</a:t>
            </a:r>
            <a:r>
              <a:rPr lang="it-IT" b="1" dirty="0"/>
              <a:t> </a:t>
            </a:r>
            <a:r>
              <a:rPr lang="it-IT" dirty="0"/>
              <a:t>spesso denominata dai media </a:t>
            </a:r>
            <a:r>
              <a:rPr lang="it-IT" b="1" dirty="0"/>
              <a:t>«Big Pharma» </a:t>
            </a:r>
            <a:r>
              <a:rPr lang="it-IT" dirty="0"/>
              <a:t>con intento spregiativo).</a:t>
            </a:r>
          </a:p>
          <a:p>
            <a:r>
              <a:rPr lang="it-IT" dirty="0"/>
              <a:t>Perfino gli </a:t>
            </a:r>
            <a:r>
              <a:rPr lang="it-IT" b="1" dirty="0"/>
              <a:t>economisti industriali </a:t>
            </a:r>
            <a:r>
              <a:rPr lang="it-IT" dirty="0"/>
              <a:t>italiani hanno spesso una </a:t>
            </a:r>
            <a:r>
              <a:rPr lang="it-IT" b="1" dirty="0"/>
              <a:t>idea sbagliata </a:t>
            </a:r>
            <a:r>
              <a:rPr lang="it-IT" dirty="0"/>
              <a:t>ed antiquata dei settori dei «nuovi surplus» o non li conoscono, né sono consapevoli dei </a:t>
            </a:r>
            <a:r>
              <a:rPr lang="it-IT" b="1" dirty="0"/>
              <a:t>rilevanti investimenti </a:t>
            </a:r>
            <a:r>
              <a:rPr lang="it-IT" dirty="0"/>
              <a:t>che industrie come quelle della farmaceutica o dell’alimentare richiedono alle imprese per poter </a:t>
            </a:r>
            <a:r>
              <a:rPr lang="it-IT" b="1" dirty="0"/>
              <a:t>sviluppare prodotti di elevata qualità, sicuri e innovativi</a:t>
            </a:r>
            <a:r>
              <a:rPr lang="it-IT" dirty="0"/>
              <a:t>, nonché per </a:t>
            </a:r>
            <a:r>
              <a:rPr lang="it-IT" b="1" dirty="0"/>
              <a:t>competere su mercati internazionali </a:t>
            </a:r>
            <a:r>
              <a:rPr lang="it-IT" dirty="0"/>
              <a:t>complessi e dominati da grandi attori multinazionali o da Paesi (vedi USA e Cina) i cui Governi sostengono molto di più che in Europa e in Italia le loro industrie.    </a:t>
            </a:r>
          </a:p>
        </p:txBody>
      </p:sp>
      <p:sp>
        <p:nvSpPr>
          <p:cNvPr id="4" name="Segnaposto numero diapositiva 3">
            <a:extLst>
              <a:ext uri="{FF2B5EF4-FFF2-40B4-BE49-F238E27FC236}">
                <a16:creationId xmlns:a16="http://schemas.microsoft.com/office/drawing/2014/main" id="{FF988A79-63DD-9BBA-4EFB-1EBFFF31AD0C}"/>
              </a:ext>
            </a:extLst>
          </p:cNvPr>
          <p:cNvSpPr>
            <a:spLocks noGrp="1"/>
          </p:cNvSpPr>
          <p:nvPr>
            <p:ph type="sldNum" sz="quarter" idx="12"/>
          </p:nvPr>
        </p:nvSpPr>
        <p:spPr/>
        <p:txBody>
          <a:bodyPr/>
          <a:lstStyle/>
          <a:p>
            <a:fld id="{E8A1A0EC-64F3-4700-9DE5-0F07275B79A0}" type="slidenum">
              <a:rPr lang="it-IT" smtClean="0"/>
              <a:t>9</a:t>
            </a:fld>
            <a:endParaRPr lang="it-IT"/>
          </a:p>
        </p:txBody>
      </p:sp>
    </p:spTree>
    <p:extLst>
      <p:ext uri="{BB962C8B-B14F-4D97-AF65-F5344CB8AC3E}">
        <p14:creationId xmlns:p14="http://schemas.microsoft.com/office/powerpoint/2010/main" val="280090490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Tema di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1_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Narrow"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Narrow"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3319</TotalTime>
  <Words>1396</Words>
  <Application>Microsoft Office PowerPoint</Application>
  <PresentationFormat>Widescreen</PresentationFormat>
  <Paragraphs>107</Paragraphs>
  <Slides>24</Slides>
  <Notes>0</Notes>
  <HiddenSlides>0</HiddenSlides>
  <MMClips>0</MMClips>
  <ScaleCrop>false</ScaleCrop>
  <HeadingPairs>
    <vt:vector size="8" baseType="variant">
      <vt:variant>
        <vt:lpstr>Caratteri utilizzati</vt:lpstr>
      </vt:variant>
      <vt:variant>
        <vt:i4>5</vt:i4>
      </vt:variant>
      <vt:variant>
        <vt:lpstr>Tema</vt:lpstr>
      </vt:variant>
      <vt:variant>
        <vt:i4>2</vt:i4>
      </vt:variant>
      <vt:variant>
        <vt:lpstr>Server OLE incorporati</vt:lpstr>
      </vt:variant>
      <vt:variant>
        <vt:i4>2</vt:i4>
      </vt:variant>
      <vt:variant>
        <vt:lpstr>Titoli diapositive</vt:lpstr>
      </vt:variant>
      <vt:variant>
        <vt:i4>24</vt:i4>
      </vt:variant>
    </vt:vector>
  </HeadingPairs>
  <TitlesOfParts>
    <vt:vector size="33" baseType="lpstr">
      <vt:lpstr>Aptos</vt:lpstr>
      <vt:lpstr>Aptos Display</vt:lpstr>
      <vt:lpstr>Arial</vt:lpstr>
      <vt:lpstr>Calibri</vt:lpstr>
      <vt:lpstr>Calibri Light</vt:lpstr>
      <vt:lpstr>Tema di Office</vt:lpstr>
      <vt:lpstr>1_Tema di Office</vt:lpstr>
      <vt:lpstr>Diapositiva think-cell</vt:lpstr>
      <vt:lpstr>Worksheet</vt:lpstr>
      <vt:lpstr>L’INDUSTRIA FARMACEUTICA COME LEVA STRATEGICA PER LA NAZIONE</vt:lpstr>
      <vt:lpstr>L’INDUSTRIA FARMACEUTICA:  NUOVO MOTORE DEL MADE IN ITALY</vt:lpstr>
      <vt:lpstr>Presentazione standard di PowerPoint</vt:lpstr>
      <vt:lpstr>LA FARMACEUTICA E’ UNO DEI PILASTRI DEI «NUOVI SURPLUS» DEL MADE IN ITALY</vt:lpstr>
      <vt:lpstr>Presentazione standard di PowerPoint</vt:lpstr>
      <vt:lpstr>Presentazione standard di PowerPoint</vt:lpstr>
      <vt:lpstr>Presentazione standard di PowerPoint</vt:lpstr>
      <vt:lpstr>Presentazione standard di PowerPoint</vt:lpstr>
      <vt:lpstr>I CURIOSI STEREOTIPI NEGATIVI SUI SETTORI DEI «NUOVI SURPLUS» DEL MADE IN ITALY</vt:lpstr>
      <vt:lpstr>IL BOOM DELL’EXPORT FARMACEUTICO ITALIANO</vt:lpstr>
      <vt:lpstr>Presentazione standard di PowerPoint</vt:lpstr>
      <vt:lpstr>Presentazione standard di PowerPoint</vt:lpstr>
      <vt:lpstr>Presentazione standard di PowerPoint</vt:lpstr>
      <vt:lpstr>L’EXPORT FARMACEUTICO ITALIANO NEL CONTESTO MONDIALE</vt:lpstr>
      <vt:lpstr>Presentazione standard di PowerPoint</vt:lpstr>
      <vt:lpstr>Presentazione standard di PowerPoint</vt:lpstr>
      <vt:lpstr>Presentazione standard di PowerPoint</vt:lpstr>
      <vt:lpstr>Presentazione standard di PowerPoint</vt:lpstr>
      <vt:lpstr>LE PROVINCE TOSCANE SONO DIVENTATE SEMPRE PIU’ IMPORTANTI NELL’EXPORT FARMACEUTICO</vt:lpstr>
      <vt:lpstr>Presentazione standard di PowerPoint</vt:lpstr>
      <vt:lpstr>SENZA FARMACEUTICA IL MADE IN ITALY AVREBBE MOLTO SOFFERTO NEL 2023-2024 </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Fortis Marco</dc:creator>
  <cp:lastModifiedBy>Fortis Marco</cp:lastModifiedBy>
  <cp:revision>23</cp:revision>
  <dcterms:created xsi:type="dcterms:W3CDTF">2025-02-19T09:54:00Z</dcterms:created>
  <dcterms:modified xsi:type="dcterms:W3CDTF">2025-05-09T09:47:08Z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5544ec9-f8da-41f6-886e-bc1b2dcfeebc_Enabled">
    <vt:lpwstr>true</vt:lpwstr>
  </property>
  <property fmtid="{D5CDD505-2E9C-101B-9397-08002B2CF9AE}" pid="3" name="MSIP_Label_d5544ec9-f8da-41f6-886e-bc1b2dcfeebc_SetDate">
    <vt:lpwstr>2025-02-19T11:21:36Z</vt:lpwstr>
  </property>
  <property fmtid="{D5CDD505-2E9C-101B-9397-08002B2CF9AE}" pid="4" name="MSIP_Label_d5544ec9-f8da-41f6-886e-bc1b2dcfeebc_Method">
    <vt:lpwstr>Privileged</vt:lpwstr>
  </property>
  <property fmtid="{D5CDD505-2E9C-101B-9397-08002B2CF9AE}" pid="5" name="MSIP_Label_d5544ec9-f8da-41f6-886e-bc1b2dcfeebc_Name">
    <vt:lpwstr>C0 Public</vt:lpwstr>
  </property>
  <property fmtid="{D5CDD505-2E9C-101B-9397-08002B2CF9AE}" pid="6" name="MSIP_Label_d5544ec9-f8da-41f6-886e-bc1b2dcfeebc_SiteId">
    <vt:lpwstr>13088d93-50a5-4881-b6f2-ef681814a814</vt:lpwstr>
  </property>
  <property fmtid="{D5CDD505-2E9C-101B-9397-08002B2CF9AE}" pid="7" name="MSIP_Label_d5544ec9-f8da-41f6-886e-bc1b2dcfeebc_ActionId">
    <vt:lpwstr>4eeff11c-0e54-46db-b2fc-5bb6d940ae96</vt:lpwstr>
  </property>
  <property fmtid="{D5CDD505-2E9C-101B-9397-08002B2CF9AE}" pid="8" name="MSIP_Label_d5544ec9-f8da-41f6-886e-bc1b2dcfeebc_ContentBits">
    <vt:lpwstr>0</vt:lpwstr>
  </property>
</Properties>
</file>