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500433" r:id="rId4"/>
    <p:sldMasterId id="2147500445" r:id="rId5"/>
    <p:sldMasterId id="2147500457" r:id="rId6"/>
    <p:sldMasterId id="2147500469" r:id="rId7"/>
  </p:sldMasterIdLst>
  <p:notesMasterIdLst>
    <p:notesMasterId r:id="rId35"/>
  </p:notesMasterIdLst>
  <p:handoutMasterIdLst>
    <p:handoutMasterId r:id="rId36"/>
  </p:handoutMasterIdLst>
  <p:sldIdLst>
    <p:sldId id="809" r:id="rId8"/>
    <p:sldId id="2147471554" r:id="rId9"/>
    <p:sldId id="2147471555" r:id="rId10"/>
    <p:sldId id="2147471556" r:id="rId11"/>
    <p:sldId id="2147471500" r:id="rId12"/>
    <p:sldId id="2147471553" r:id="rId13"/>
    <p:sldId id="2147471558" r:id="rId14"/>
    <p:sldId id="2147471547" r:id="rId15"/>
    <p:sldId id="2147471501" r:id="rId16"/>
    <p:sldId id="2147471530" r:id="rId17"/>
    <p:sldId id="2147471560" r:id="rId18"/>
    <p:sldId id="2147471561" r:id="rId19"/>
    <p:sldId id="2147471539" r:id="rId20"/>
    <p:sldId id="2147471534" r:id="rId21"/>
    <p:sldId id="2147471535" r:id="rId22"/>
    <p:sldId id="2147471543" r:id="rId23"/>
    <p:sldId id="2147471570" r:id="rId24"/>
    <p:sldId id="2147471544" r:id="rId25"/>
    <p:sldId id="2147471549" r:id="rId26"/>
    <p:sldId id="2147471568" r:id="rId27"/>
    <p:sldId id="2147471569" r:id="rId28"/>
    <p:sldId id="2147471494" r:id="rId29"/>
    <p:sldId id="2147471510" r:id="rId30"/>
    <p:sldId id="2147471503" r:id="rId31"/>
    <p:sldId id="2147471483" r:id="rId32"/>
    <p:sldId id="1251" r:id="rId33"/>
    <p:sldId id="2147471504" r:id="rId34"/>
  </p:sldIdLst>
  <p:sldSz cx="12192000" cy="6858000"/>
  <p:notesSz cx="6811963" cy="99425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eschi Riccardo" initials="PR" lastIdx="1" clrIdx="0">
    <p:extLst>
      <p:ext uri="{19B8F6BF-5375-455C-9EA6-DF929625EA0E}">
        <p15:presenceInfo xmlns:p15="http://schemas.microsoft.com/office/powerpoint/2012/main" userId="S::pareschi@farmindustria.it::7e9dafdc-a3a4-4ffd-b815-930399673f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4080"/>
    <a:srgbClr val="0066CC"/>
    <a:srgbClr val="FF9900"/>
    <a:srgbClr val="FFA015"/>
    <a:srgbClr val="3399FF"/>
    <a:srgbClr val="FFB03B"/>
    <a:srgbClr val="000099"/>
    <a:srgbClr val="FF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C2EBA-EC4F-4C09-932F-DA2C7A3F0E19}" v="50" dt="2023-04-17T10:24:15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269" autoAdjust="0"/>
    <p:restoredTop sz="94472" autoAdjust="0"/>
  </p:normalViewPr>
  <p:slideViewPr>
    <p:cSldViewPr>
      <p:cViewPr varScale="1">
        <p:scale>
          <a:sx n="108" d="100"/>
          <a:sy n="108" d="100"/>
        </p:scale>
        <p:origin x="120" y="96"/>
      </p:cViewPr>
      <p:guideLst>
        <p:guide orient="horz" pos="2160"/>
        <p:guide pos="832"/>
      </p:guideLst>
    </p:cSldViewPr>
  </p:slideViewPr>
  <p:outlineViewPr>
    <p:cViewPr>
      <p:scale>
        <a:sx n="33" d="100"/>
        <a:sy n="33" d="100"/>
      </p:scale>
      <p:origin x="0" y="-11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20"/>
    </p:cViewPr>
  </p:sorterViewPr>
  <p:notesViewPr>
    <p:cSldViewPr>
      <p:cViewPr varScale="1">
        <p:scale>
          <a:sx n="79" d="100"/>
          <a:sy n="79" d="100"/>
        </p:scale>
        <p:origin x="3336" y="108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2053" cy="496586"/>
          </a:xfrm>
          <a:prstGeom prst="rect">
            <a:avLst/>
          </a:prstGeom>
        </p:spPr>
        <p:txBody>
          <a:bodyPr vert="horz" lIns="90839" tIns="45421" rIns="90839" bIns="45421" rtlCol="0"/>
          <a:lstStyle>
            <a:lvl1pPr algn="l" eaLnBrk="0" hangingPunct="0">
              <a:defRPr sz="1100" baseline="30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8388" y="1"/>
            <a:ext cx="2952053" cy="496586"/>
          </a:xfrm>
          <a:prstGeom prst="rect">
            <a:avLst/>
          </a:prstGeom>
        </p:spPr>
        <p:txBody>
          <a:bodyPr vert="horz" lIns="90839" tIns="45421" rIns="90839" bIns="45421" rtlCol="0"/>
          <a:lstStyle>
            <a:lvl1pPr algn="r" eaLnBrk="0" hangingPunct="0">
              <a:defRPr sz="1100" baseline="30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7EF856F-8B08-416A-A803-78048FEBBFD6}" type="datetimeFigureOut">
              <a:rPr lang="it-IT"/>
              <a:pPr>
                <a:defRPr/>
              </a:pPr>
              <a:t>17/04/2023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4" y="9444388"/>
            <a:ext cx="2952053" cy="496586"/>
          </a:xfrm>
          <a:prstGeom prst="rect">
            <a:avLst/>
          </a:prstGeom>
        </p:spPr>
        <p:txBody>
          <a:bodyPr vert="horz" lIns="90839" tIns="45421" rIns="90839" bIns="45421" rtlCol="0" anchor="b"/>
          <a:lstStyle>
            <a:lvl1pPr algn="l" eaLnBrk="0" hangingPunct="0">
              <a:defRPr sz="1100" baseline="30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8388" y="9444388"/>
            <a:ext cx="2952053" cy="496586"/>
          </a:xfrm>
          <a:prstGeom prst="rect">
            <a:avLst/>
          </a:prstGeom>
        </p:spPr>
        <p:txBody>
          <a:bodyPr vert="horz" wrap="square" lIns="90839" tIns="45421" rIns="90839" bIns="454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 baseline="300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D74575-F89C-4A37-839E-64BBF3B928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6728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52053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9" tIns="45421" rIns="90839" bIns="4542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910" y="1"/>
            <a:ext cx="2952053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9" tIns="45421" rIns="90839" bIns="454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0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7713"/>
            <a:ext cx="6621463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37" y="4725280"/>
            <a:ext cx="4999298" cy="447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9" tIns="45421" rIns="90839" bIns="454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45928"/>
            <a:ext cx="2952053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9" tIns="45421" rIns="90839" bIns="4542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910" y="9445928"/>
            <a:ext cx="2952053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39" tIns="45421" rIns="90839" bIns="454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27E3F7-CEBD-46D7-B9B4-CA8F315E7D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2548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3FE1D-AE3C-4079-8E47-CA9E428D16B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419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01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524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384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292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853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188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622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319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221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89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717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955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5308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687388"/>
            <a:ext cx="6105525" cy="343376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200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7725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873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389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40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07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92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15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7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63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512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44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62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FC174-F65C-40FC-BE1F-F68EDBF1F43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101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DB1BB-A462-4293-A2E2-65CA1D917C6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975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28B2-A282-42E7-9083-B023D59BE7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9689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FC174-F65C-40FC-BE1F-F68EDBF1F43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118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88BEC-75E7-47BF-B681-12850938A3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871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9CE32-5CD2-4833-93A6-C36450F1FE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466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2FA03-1395-45C2-B8FD-82DE94799C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016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DFD28-8755-4038-86F0-1DFF18D64EE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40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48FFA-5E60-4206-B9B7-BA04D4CFD8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2566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CA497-5EE4-41DB-AE18-4360813DF89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8938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73F82-2C0A-4CCD-8716-115EF0593C0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120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88BEC-75E7-47BF-B681-12850938A3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70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BEECA-787B-4B69-A5A1-13BBD0C0AD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9860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DB1BB-A462-4293-A2E2-65CA1D917C6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7653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28B2-A282-42E7-9083-B023D59BE7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216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FC174-F65C-40FC-BE1F-F68EDBF1F43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928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88BEC-75E7-47BF-B681-12850938A3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5029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9CE32-5CD2-4833-93A6-C36450F1FE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982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2FA03-1395-45C2-B8FD-82DE94799C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5274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DFD28-8755-4038-86F0-1DFF18D64EE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2462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48FFA-5E60-4206-B9B7-BA04D4CFD8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5301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CA497-5EE4-41DB-AE18-4360813DF89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34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9CE32-5CD2-4833-93A6-C36450F1FE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332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73F82-2C0A-4CCD-8716-115EF0593C0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5188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BEECA-787B-4B69-A5A1-13BBD0C0AD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4874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DB1BB-A462-4293-A2E2-65CA1D917C6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9289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28B2-A282-42E7-9083-B023D59BE7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9870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7D74D-840A-4BED-9C37-E8D9EE3D4E8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23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81B0-8B79-4C05-B7D1-540D09A05E2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44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E30D1-CB16-440C-BEA7-DA5A5CC7631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15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36F38-FE57-44A9-9AC8-A2A42C4E85D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931C2-5F8A-4ABE-88A2-587E4F7B58D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53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3B3E9-894E-4D35-BF6D-E7266F63A27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4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2FA03-1395-45C2-B8FD-82DE94799C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1329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A742B-B0BA-4041-9B11-2339393AAC7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29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4C12-77A2-466E-A5BD-BA6118F72A2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84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38800-ABB5-4559-8723-125B2E96874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0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851B-8E01-4B35-86C4-D28387757D9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71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D76EB-069D-4C64-BC01-F14677A1F7B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3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DFD28-8755-4038-86F0-1DFF18D64EE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742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48FFA-5E60-4206-B9B7-BA04D4CFD8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406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CA497-5EE4-41DB-AE18-4360813DF89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392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73F82-2C0A-4CCD-8716-115EF0593C0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04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BEECA-787B-4B69-A5A1-13BBD0C0AD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94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99E02690-170E-431B-97AB-5051C6AFF61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574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434" r:id="rId1"/>
    <p:sldLayoutId id="2147500435" r:id="rId2"/>
    <p:sldLayoutId id="2147500436" r:id="rId3"/>
    <p:sldLayoutId id="2147500437" r:id="rId4"/>
    <p:sldLayoutId id="2147500438" r:id="rId5"/>
    <p:sldLayoutId id="2147500439" r:id="rId6"/>
    <p:sldLayoutId id="2147500440" r:id="rId7"/>
    <p:sldLayoutId id="2147500441" r:id="rId8"/>
    <p:sldLayoutId id="2147500442" r:id="rId9"/>
    <p:sldLayoutId id="2147500443" r:id="rId10"/>
    <p:sldLayoutId id="214750044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99E02690-170E-431B-97AB-5051C6AFF61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498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446" r:id="rId1"/>
    <p:sldLayoutId id="2147500447" r:id="rId2"/>
    <p:sldLayoutId id="2147500448" r:id="rId3"/>
    <p:sldLayoutId id="2147500449" r:id="rId4"/>
    <p:sldLayoutId id="2147500450" r:id="rId5"/>
    <p:sldLayoutId id="2147500451" r:id="rId6"/>
    <p:sldLayoutId id="2147500452" r:id="rId7"/>
    <p:sldLayoutId id="2147500453" r:id="rId8"/>
    <p:sldLayoutId id="2147500454" r:id="rId9"/>
    <p:sldLayoutId id="2147500455" r:id="rId10"/>
    <p:sldLayoutId id="21475004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99E02690-170E-431B-97AB-5051C6AFF61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875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458" r:id="rId1"/>
    <p:sldLayoutId id="2147500459" r:id="rId2"/>
    <p:sldLayoutId id="2147500460" r:id="rId3"/>
    <p:sldLayoutId id="2147500461" r:id="rId4"/>
    <p:sldLayoutId id="2147500462" r:id="rId5"/>
    <p:sldLayoutId id="2147500463" r:id="rId6"/>
    <p:sldLayoutId id="2147500464" r:id="rId7"/>
    <p:sldLayoutId id="2147500465" r:id="rId8"/>
    <p:sldLayoutId id="2147500466" r:id="rId9"/>
    <p:sldLayoutId id="2147500467" r:id="rId10"/>
    <p:sldLayoutId id="21475004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63801F4-4359-4F6A-8DD0-ADE628020FC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1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470" r:id="rId1"/>
    <p:sldLayoutId id="2147500471" r:id="rId2"/>
    <p:sldLayoutId id="2147500472" r:id="rId3"/>
    <p:sldLayoutId id="2147500473" r:id="rId4"/>
    <p:sldLayoutId id="2147500474" r:id="rId5"/>
    <p:sldLayoutId id="2147500475" r:id="rId6"/>
    <p:sldLayoutId id="2147500476" r:id="rId7"/>
    <p:sldLayoutId id="2147500477" r:id="rId8"/>
    <p:sldLayoutId id="2147500478" r:id="rId9"/>
    <p:sldLayoutId id="2147500479" r:id="rId10"/>
    <p:sldLayoutId id="21475004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ECFEA4-62DE-382E-71B1-0735F5728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42" y="2852936"/>
            <a:ext cx="912510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+mn-cs"/>
              </a:rPr>
              <a:t>Innovazione e Produzione di Valore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+mn-cs"/>
              </a:rPr>
              <a:t>L’industria del farmaco: un patrimonio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+mn-cs"/>
              </a:rPr>
              <a:t>che l’Italia non può perdere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98694BD-A451-74D4-F55F-47B4C1AAD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42" y="5301208"/>
            <a:ext cx="9125106" cy="37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it-IT" altLang="it-IT" sz="1400" dirty="0">
                <a:solidFill>
                  <a:srgbClr val="FFFFFF"/>
                </a:solidFill>
                <a:latin typeface="Lucida Sans" panose="020B0602030504020204" pitchFamily="34" charset="0"/>
              </a:rPr>
              <a:t>L’Aquila, 21 Aprile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E1D7D0-FEA6-C884-539F-9BFF2A746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332656"/>
            <a:ext cx="9222840" cy="63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  <a:sym typeface="Apex New Medium"/>
              </a:rPr>
              <a:t>Caratteristiche della R&amp;S farmaceutica in Italia </a:t>
            </a:r>
          </a:p>
        </p:txBody>
      </p:sp>
      <p:sp>
        <p:nvSpPr>
          <p:cNvPr id="4" name="Rectangle 53">
            <a:extLst>
              <a:ext uri="{FF2B5EF4-FFF2-40B4-BE49-F238E27FC236}">
                <a16:creationId xmlns:a16="http://schemas.microsoft.com/office/drawing/2014/main" id="{CD4DDB82-9E16-FF88-BF78-5353B39B2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875" y="6223665"/>
            <a:ext cx="6581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it-IT" sz="1000" dirty="0">
                <a:solidFill>
                  <a:srgbClr val="004080"/>
                </a:solidFill>
                <a:latin typeface="Lucida Sans" pitchFamily="34" charset="0"/>
              </a:rPr>
              <a:t>Fonte: elaborazioni su dati Farmindustria, Istat, ALTEMS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6D96368-13BF-A8BD-763A-DA6A17735FDF}"/>
              </a:ext>
            </a:extLst>
          </p:cNvPr>
          <p:cNvGrpSpPr/>
          <p:nvPr/>
        </p:nvGrpSpPr>
        <p:grpSpPr>
          <a:xfrm>
            <a:off x="1277280" y="1268760"/>
            <a:ext cx="854239" cy="792000"/>
            <a:chOff x="954830" y="1589974"/>
            <a:chExt cx="854239" cy="792000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C54E8C8D-A82E-5195-FE1C-5CC43EFB2885}"/>
                </a:ext>
              </a:extLst>
            </p:cNvPr>
            <p:cNvSpPr/>
            <p:nvPr/>
          </p:nvSpPr>
          <p:spPr bwMode="auto">
            <a:xfrm>
              <a:off x="983432" y="1589974"/>
              <a:ext cx="792000" cy="79200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F292DEE0-A902-1A56-1D4F-2B1689F0F799}"/>
                </a:ext>
              </a:extLst>
            </p:cNvPr>
            <p:cNvSpPr txBox="1"/>
            <p:nvPr/>
          </p:nvSpPr>
          <p:spPr bwMode="auto">
            <a:xfrm>
              <a:off x="954830" y="1672206"/>
              <a:ext cx="85423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ucida Sans" pitchFamily="34" charset="0"/>
                  <a:ea typeface="ＭＳ Ｐゴシック"/>
                  <a:cs typeface="ＭＳ Ｐゴシック"/>
                </a:rPr>
                <a:t>1,8 mld €</a:t>
              </a:r>
            </a:p>
          </p:txBody>
        </p:sp>
      </p:grpSp>
      <p:sp>
        <p:nvSpPr>
          <p:cNvPr id="8" name="CasellaDiTesto 25">
            <a:extLst>
              <a:ext uri="{FF2B5EF4-FFF2-40B4-BE49-F238E27FC236}">
                <a16:creationId xmlns:a16="http://schemas.microsoft.com/office/drawing/2014/main" id="{4F01ED32-FD6D-35FD-01CF-3E0B4D619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698" y="1508472"/>
            <a:ext cx="79515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Gli investimenti in R&amp;S, pari al 6,3% del totale degli investimenti di tutta l’economia</a:t>
            </a:r>
          </a:p>
        </p:txBody>
      </p:sp>
      <p:sp>
        <p:nvSpPr>
          <p:cNvPr id="9" name="CasellaDiTesto 25">
            <a:extLst>
              <a:ext uri="{FF2B5EF4-FFF2-40B4-BE49-F238E27FC236}">
                <a16:creationId xmlns:a16="http://schemas.microsoft.com/office/drawing/2014/main" id="{2B9F2CB6-033F-307B-04B9-7931D7173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519" y="2489258"/>
            <a:ext cx="8722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La crescita degli investimenti dal 2017 al 2022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DDA2792-FD9B-B613-A249-A7DC1FE36297}"/>
              </a:ext>
            </a:extLst>
          </p:cNvPr>
          <p:cNvGrpSpPr/>
          <p:nvPr/>
        </p:nvGrpSpPr>
        <p:grpSpPr>
          <a:xfrm>
            <a:off x="1274762" y="2228858"/>
            <a:ext cx="854239" cy="792000"/>
            <a:chOff x="954830" y="1589974"/>
            <a:chExt cx="854239" cy="792000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2E00D9ED-2BD5-F0E8-9C06-A858047244CE}"/>
                </a:ext>
              </a:extLst>
            </p:cNvPr>
            <p:cNvSpPr/>
            <p:nvPr/>
          </p:nvSpPr>
          <p:spPr bwMode="auto">
            <a:xfrm>
              <a:off x="983432" y="1589974"/>
              <a:ext cx="792000" cy="79200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BC068D4-F6F6-74C2-732A-65C288AF73CF}"/>
                </a:ext>
              </a:extLst>
            </p:cNvPr>
            <p:cNvSpPr txBox="1"/>
            <p:nvPr/>
          </p:nvSpPr>
          <p:spPr bwMode="auto">
            <a:xfrm>
              <a:off x="954830" y="1817250"/>
              <a:ext cx="854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ucida Sans" pitchFamily="34" charset="0"/>
                  <a:ea typeface="ＭＳ Ｐゴシック"/>
                  <a:cs typeface="ＭＳ Ｐゴシック"/>
                </a:rPr>
                <a:t>+18%</a:t>
              </a:r>
            </a:p>
          </p:txBody>
        </p:sp>
      </p:grpSp>
      <p:sp>
        <p:nvSpPr>
          <p:cNvPr id="13" name="CasellaDiTesto 25">
            <a:extLst>
              <a:ext uri="{FF2B5EF4-FFF2-40B4-BE49-F238E27FC236}">
                <a16:creationId xmlns:a16="http://schemas.microsoft.com/office/drawing/2014/main" id="{E545A7B8-C0EA-CA68-FBA8-D89B4268A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519" y="3454435"/>
            <a:ext cx="8722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Del Valore Aggiunto, 10 volte la media nazionale (misura dell’intensità della ricerca)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E78F20A-9327-6CD8-5BDB-6D0F68EA8395}"/>
              </a:ext>
            </a:extLst>
          </p:cNvPr>
          <p:cNvGrpSpPr/>
          <p:nvPr/>
        </p:nvGrpSpPr>
        <p:grpSpPr>
          <a:xfrm>
            <a:off x="1274762" y="3194035"/>
            <a:ext cx="854239" cy="792000"/>
            <a:chOff x="954830" y="1589974"/>
            <a:chExt cx="854239" cy="792000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A47F0943-90A5-3B7D-4A92-C9A2632B3239}"/>
                </a:ext>
              </a:extLst>
            </p:cNvPr>
            <p:cNvSpPr/>
            <p:nvPr/>
          </p:nvSpPr>
          <p:spPr bwMode="auto">
            <a:xfrm>
              <a:off x="983432" y="1589974"/>
              <a:ext cx="792000" cy="79200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1544D76A-3704-2D5A-DA80-B6E26A95D0F2}"/>
                </a:ext>
              </a:extLst>
            </p:cNvPr>
            <p:cNvSpPr txBox="1"/>
            <p:nvPr/>
          </p:nvSpPr>
          <p:spPr bwMode="auto">
            <a:xfrm>
              <a:off x="954830" y="1817250"/>
              <a:ext cx="854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ucida Sans" pitchFamily="34" charset="0"/>
                  <a:ea typeface="ＭＳ Ｐゴシック"/>
                  <a:cs typeface="ＭＳ Ｐゴシック"/>
                </a:rPr>
                <a:t>15%</a:t>
              </a:r>
            </a:p>
          </p:txBody>
        </p:sp>
      </p:grpSp>
      <p:sp>
        <p:nvSpPr>
          <p:cNvPr id="17" name="CasellaDiTesto 25">
            <a:extLst>
              <a:ext uri="{FF2B5EF4-FFF2-40B4-BE49-F238E27FC236}">
                <a16:creationId xmlns:a16="http://schemas.microsoft.com/office/drawing/2014/main" id="{1B56BAED-91C8-C3F1-4149-307A9327A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519" y="4417265"/>
            <a:ext cx="8722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Per la R&amp;S in partnership («Open Innovation» o «Network Innovation») negli ultimi 10 anni 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D00E3D51-33CE-8227-0C96-3B65692492A5}"/>
              </a:ext>
            </a:extLst>
          </p:cNvPr>
          <p:cNvGrpSpPr/>
          <p:nvPr/>
        </p:nvGrpSpPr>
        <p:grpSpPr>
          <a:xfrm>
            <a:off x="1274762" y="4156865"/>
            <a:ext cx="854239" cy="792000"/>
            <a:chOff x="954830" y="1589974"/>
            <a:chExt cx="854239" cy="792000"/>
          </a:xfrm>
        </p:grpSpPr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90CCDFB8-2E31-126D-A9EB-0AF75D6C89F6}"/>
                </a:ext>
              </a:extLst>
            </p:cNvPr>
            <p:cNvSpPr/>
            <p:nvPr/>
          </p:nvSpPr>
          <p:spPr bwMode="auto">
            <a:xfrm>
              <a:off x="983432" y="1589974"/>
              <a:ext cx="792000" cy="79200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FBD30FD9-4DE3-BA3F-708C-E4C1BC84517C}"/>
                </a:ext>
              </a:extLst>
            </p:cNvPr>
            <p:cNvSpPr txBox="1"/>
            <p:nvPr/>
          </p:nvSpPr>
          <p:spPr bwMode="auto">
            <a:xfrm>
              <a:off x="954830" y="1817250"/>
              <a:ext cx="8542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ucida Sans" pitchFamily="34" charset="0"/>
                  <a:ea typeface="ＭＳ Ｐゴシック"/>
                  <a:cs typeface="ＭＳ Ｐゴシック"/>
                </a:rPr>
                <a:t>+95%</a:t>
              </a:r>
            </a:p>
          </p:txBody>
        </p:sp>
      </p:grpSp>
      <p:sp>
        <p:nvSpPr>
          <p:cNvPr id="21" name="CasellaDiTesto 25">
            <a:extLst>
              <a:ext uri="{FF2B5EF4-FFF2-40B4-BE49-F238E27FC236}">
                <a16:creationId xmlns:a16="http://schemas.microsoft.com/office/drawing/2014/main" id="{55E18839-87A8-9053-2763-F5A8732D3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27" y="5373216"/>
            <a:ext cx="8722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r>
              <a:rPr lang="it-IT" altLang="it-IT" sz="1400" dirty="0">
                <a:solidFill>
                  <a:srgbClr val="00408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Di investimenti nella ricerca clinica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CB548CE9-6049-4C39-B983-09D255414291}"/>
              </a:ext>
            </a:extLst>
          </p:cNvPr>
          <p:cNvGrpSpPr/>
          <p:nvPr/>
        </p:nvGrpSpPr>
        <p:grpSpPr>
          <a:xfrm>
            <a:off x="1283170" y="5117348"/>
            <a:ext cx="854239" cy="792000"/>
            <a:chOff x="954830" y="1589974"/>
            <a:chExt cx="854239" cy="792000"/>
          </a:xfrm>
        </p:grpSpPr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AE7F536B-322A-8A8C-FFE0-7399EF5604BF}"/>
                </a:ext>
              </a:extLst>
            </p:cNvPr>
            <p:cNvSpPr/>
            <p:nvPr/>
          </p:nvSpPr>
          <p:spPr bwMode="auto">
            <a:xfrm>
              <a:off x="983432" y="1589974"/>
              <a:ext cx="792000" cy="79200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4BF95AB-F3FA-7D25-6A30-2BD131CAFA8F}"/>
                </a:ext>
              </a:extLst>
            </p:cNvPr>
            <p:cNvSpPr txBox="1"/>
            <p:nvPr/>
          </p:nvSpPr>
          <p:spPr bwMode="auto">
            <a:xfrm>
              <a:off x="954830" y="1666394"/>
              <a:ext cx="85423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ucida Sans" pitchFamily="34" charset="0"/>
                  <a:ea typeface="ＭＳ Ｐゴシック"/>
                  <a:cs typeface="ＭＳ Ｐゴシック"/>
                </a:rPr>
                <a:t>700+ mln 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7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189A7A-8F2E-A594-21E9-9C14EBF4DFCE}"/>
              </a:ext>
            </a:extLst>
          </p:cNvPr>
          <p:cNvSpPr txBox="1"/>
          <p:nvPr/>
        </p:nvSpPr>
        <p:spPr bwMode="auto">
          <a:xfrm>
            <a:off x="983432" y="560293"/>
            <a:ext cx="108732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Importanza dell’industria farmaceutica per l’ecosistema della R&amp;S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CD5BAA-0A17-B1C5-CB47-FCA058A5B94A}"/>
              </a:ext>
            </a:extLst>
          </p:cNvPr>
          <p:cNvSpPr txBox="1"/>
          <p:nvPr/>
        </p:nvSpPr>
        <p:spPr>
          <a:xfrm>
            <a:off x="5663952" y="6227450"/>
            <a:ext cx="58326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Fonte: elaborazioni su dati Istat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BB69F94-0C28-998B-1DD7-E66612A922A0}"/>
              </a:ext>
            </a:extLst>
          </p:cNvPr>
          <p:cNvSpPr txBox="1"/>
          <p:nvPr/>
        </p:nvSpPr>
        <p:spPr>
          <a:xfrm>
            <a:off x="1470070" y="1488769"/>
            <a:ext cx="36724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Indice di specializzazione di partnership per progetti innovativi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(indice media industria =100)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05134E3-CB80-6E90-821A-1862DC470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52" y="2082187"/>
            <a:ext cx="3958035" cy="3274111"/>
          </a:xfrm>
          <a:prstGeom prst="rect">
            <a:avLst/>
          </a:prstGeom>
        </p:spPr>
      </p:pic>
      <p:sp>
        <p:nvSpPr>
          <p:cNvPr id="7" name="Rectangle 106">
            <a:extLst>
              <a:ext uri="{FF2B5EF4-FFF2-40B4-BE49-F238E27FC236}">
                <a16:creationId xmlns:a16="http://schemas.microsoft.com/office/drawing/2014/main" id="{AEE46866-209C-9204-8381-3175084C768B}"/>
              </a:ext>
            </a:extLst>
          </p:cNvPr>
          <p:cNvSpPr/>
          <p:nvPr/>
        </p:nvSpPr>
        <p:spPr>
          <a:xfrm flipH="1">
            <a:off x="2434619" y="4427069"/>
            <a:ext cx="798150" cy="41322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Media industria</a:t>
            </a:r>
          </a:p>
        </p:txBody>
      </p:sp>
      <p:sp>
        <p:nvSpPr>
          <p:cNvPr id="8" name="Rectangle 106">
            <a:extLst>
              <a:ext uri="{FF2B5EF4-FFF2-40B4-BE49-F238E27FC236}">
                <a16:creationId xmlns:a16="http://schemas.microsoft.com/office/drawing/2014/main" id="{D016968F-DBA2-5FFA-D923-AEA4DF9009CF}"/>
              </a:ext>
            </a:extLst>
          </p:cNvPr>
          <p:cNvSpPr/>
          <p:nvPr/>
        </p:nvSpPr>
        <p:spPr>
          <a:xfrm flipH="1">
            <a:off x="3791744" y="2226164"/>
            <a:ext cx="1114942" cy="41322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Farmaceutica</a:t>
            </a:r>
          </a:p>
        </p:txBody>
      </p:sp>
      <p:sp>
        <p:nvSpPr>
          <p:cNvPr id="9" name="Rectangle 106">
            <a:extLst>
              <a:ext uri="{FF2B5EF4-FFF2-40B4-BE49-F238E27FC236}">
                <a16:creationId xmlns:a16="http://schemas.microsoft.com/office/drawing/2014/main" id="{12AF369D-C91A-631A-2BC4-B0615CA3AE9C}"/>
              </a:ext>
            </a:extLst>
          </p:cNvPr>
          <p:cNvSpPr/>
          <p:nvPr/>
        </p:nvSpPr>
        <p:spPr>
          <a:xfrm rot="16200000" flipH="1">
            <a:off x="-212244" y="3534429"/>
            <a:ext cx="2659688" cy="22423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32C73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Collaborazioni con Università</a:t>
            </a:r>
          </a:p>
        </p:txBody>
      </p:sp>
      <p:sp>
        <p:nvSpPr>
          <p:cNvPr id="10" name="Rectangle 106">
            <a:extLst>
              <a:ext uri="{FF2B5EF4-FFF2-40B4-BE49-F238E27FC236}">
                <a16:creationId xmlns:a16="http://schemas.microsoft.com/office/drawing/2014/main" id="{26C47A99-743A-E47B-41C2-237E4044DE80}"/>
              </a:ext>
            </a:extLst>
          </p:cNvPr>
          <p:cNvSpPr/>
          <p:nvPr/>
        </p:nvSpPr>
        <p:spPr>
          <a:xfrm flipH="1">
            <a:off x="1847528" y="5292999"/>
            <a:ext cx="2659688" cy="22423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32C73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Collaborazione con Centri Pubblici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EBD2053-6F90-B345-8A0E-C5DFB1FB0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69" t="33157" r="24175" b="26670"/>
          <a:stretch/>
        </p:blipFill>
        <p:spPr>
          <a:xfrm>
            <a:off x="5687726" y="2251421"/>
            <a:ext cx="5688338" cy="339531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5F304A-9A38-BD0A-C2F4-D42DA8EF15CE}"/>
              </a:ext>
            </a:extLst>
          </p:cNvPr>
          <p:cNvSpPr txBox="1"/>
          <p:nvPr/>
        </p:nvSpPr>
        <p:spPr>
          <a:xfrm>
            <a:off x="5519936" y="1595300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Italia: spesa per innovazione per addetto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(indice industria manifatturiera = 100)</a:t>
            </a:r>
          </a:p>
        </p:txBody>
      </p:sp>
    </p:spTree>
    <p:extLst>
      <p:ext uri="{BB962C8B-B14F-4D97-AF65-F5344CB8AC3E}">
        <p14:creationId xmlns:p14="http://schemas.microsoft.com/office/powerpoint/2010/main" val="402634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33B549-5393-C804-EB19-B5C1BDC0BBF2}"/>
              </a:ext>
            </a:extLst>
          </p:cNvPr>
          <p:cNvSpPr txBox="1"/>
          <p:nvPr/>
        </p:nvSpPr>
        <p:spPr>
          <a:xfrm>
            <a:off x="5663952" y="6227450"/>
            <a:ext cx="58326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Fonte: elaborazioni su dati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European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Patent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 Office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0B0A6B8-521B-528C-B184-7E040FA994AA}"/>
              </a:ext>
            </a:extLst>
          </p:cNvPr>
          <p:cNvSpPr txBox="1"/>
          <p:nvPr/>
        </p:nvSpPr>
        <p:spPr>
          <a:xfrm>
            <a:off x="424786" y="2391271"/>
            <a:ext cx="3799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Domande di brevetto dall’Italia: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var % 2022/2021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8DC2E98-FA5E-4F1D-1C5F-1E7660E55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47" y="2973705"/>
            <a:ext cx="3435624" cy="283155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43D57AD-F12C-B078-0090-9BF437EAE43A}"/>
              </a:ext>
            </a:extLst>
          </p:cNvPr>
          <p:cNvSpPr txBox="1"/>
          <p:nvPr/>
        </p:nvSpPr>
        <p:spPr>
          <a:xfrm>
            <a:off x="4025186" y="2391271"/>
            <a:ext cx="3799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Domande di brevetto: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var % 2022/2019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07228CF-D2F4-F024-9879-56DD86B1F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423233"/>
            <a:ext cx="5327805" cy="141984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28A53D9-3852-3929-BED2-41C1EC08F941}"/>
              </a:ext>
            </a:extLst>
          </p:cNvPr>
          <p:cNvSpPr txBox="1"/>
          <p:nvPr/>
        </p:nvSpPr>
        <p:spPr>
          <a:xfrm>
            <a:off x="7841610" y="2391271"/>
            <a:ext cx="3799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Domande di brevetto farmaceutico: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var % media annua di periodo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C42506FA-E930-148E-88EB-5039DFE6F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857" y="2861645"/>
            <a:ext cx="4375650" cy="2943619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24C9E08-5281-E06D-2692-EBC313F5D153}"/>
              </a:ext>
            </a:extLst>
          </p:cNvPr>
          <p:cNvSpPr txBox="1"/>
          <p:nvPr/>
        </p:nvSpPr>
        <p:spPr bwMode="auto">
          <a:xfrm>
            <a:off x="696187" y="302464"/>
            <a:ext cx="532780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Evidenze sulle domande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di brevetto dall’Italia e dagli altri Paesi europei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414A99D-6B53-85D2-4168-E2825F15A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937" y="2861645"/>
            <a:ext cx="3551663" cy="29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3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3">
            <a:extLst>
              <a:ext uri="{FF2B5EF4-FFF2-40B4-BE49-F238E27FC236}">
                <a16:creationId xmlns:a16="http://schemas.microsoft.com/office/drawing/2014/main" id="{56CEBF83-921A-DCCD-D62B-19ABEBD8B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94" y="6241415"/>
            <a:ext cx="632698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it-IT" sz="1000" dirty="0">
                <a:solidFill>
                  <a:srgbClr val="004080"/>
                </a:solidFill>
                <a:latin typeface="Lucida Sans" pitchFamily="34" charset="0"/>
              </a:rPr>
              <a:t>Fonte: AIFA, ALTEMS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59AE4A-E56E-E296-89C3-C762E708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291306"/>
            <a:ext cx="9147620" cy="91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dirty="0">
                <a:solidFill>
                  <a:srgbClr val="004080"/>
                </a:solidFill>
                <a:latin typeface="Lucida Sans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Apex New Medium"/>
              </a:rPr>
              <a:t>La ricerca clinica in Italia: porta dell’innovazione, opportunità e risorsa per il Paese</a:t>
            </a:r>
            <a:endParaRPr lang="it-IT" altLang="it-IT" sz="2600" i="1" dirty="0">
              <a:solidFill>
                <a:srgbClr val="FF0000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F7DC41B-D8E7-135E-2FA3-E85697BF1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406" y="3351819"/>
            <a:ext cx="2029495" cy="121932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38001D0-4E31-A149-CD08-5E5487906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350" y="4647962"/>
            <a:ext cx="2029495" cy="121769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029D97C-F8F3-F860-522B-7B887818CA44}"/>
              </a:ext>
            </a:extLst>
          </p:cNvPr>
          <p:cNvSpPr txBox="1"/>
          <p:nvPr/>
        </p:nvSpPr>
        <p:spPr>
          <a:xfrm>
            <a:off x="1036218" y="1412776"/>
            <a:ext cx="3910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it-IT" sz="1400" b="1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Caratteristiche degli studi clinici in Italia                                                                    </a:t>
            </a:r>
            <a:r>
              <a:rPr lang="it-IT" sz="120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(% sul totale)</a:t>
            </a:r>
          </a:p>
        </p:txBody>
      </p:sp>
      <p:sp>
        <p:nvSpPr>
          <p:cNvPr id="15" name="Text Box 1">
            <a:extLst>
              <a:ext uri="{FF2B5EF4-FFF2-40B4-BE49-F238E27FC236}">
                <a16:creationId xmlns:a16="http://schemas.microsoft.com/office/drawing/2014/main" id="{B980B305-1577-341B-68FB-4D7E70EE4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16" y="3834034"/>
            <a:ext cx="139647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Su farmaci biotech (incluse terapie avanzate</a:t>
            </a:r>
          </a:p>
        </p:txBody>
      </p:sp>
      <p:sp>
        <p:nvSpPr>
          <p:cNvPr id="16" name="Text Box 1">
            <a:extLst>
              <a:ext uri="{FF2B5EF4-FFF2-40B4-BE49-F238E27FC236}">
                <a16:creationId xmlns:a16="http://schemas.microsoft.com/office/drawing/2014/main" id="{498B9B9C-8673-94F4-2F1F-E64CAC3ED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16" y="3540349"/>
            <a:ext cx="100811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42%</a:t>
            </a:r>
          </a:p>
        </p:txBody>
      </p:sp>
      <p:sp>
        <p:nvSpPr>
          <p:cNvPr id="17" name="Text Box 1">
            <a:extLst>
              <a:ext uri="{FF2B5EF4-FFF2-40B4-BE49-F238E27FC236}">
                <a16:creationId xmlns:a16="http://schemas.microsoft.com/office/drawing/2014/main" id="{6997C1AA-7FB7-CFF0-A0D6-BFC25DC7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16" y="5226439"/>
            <a:ext cx="1612304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Su farmaci orfani</a:t>
            </a:r>
          </a:p>
        </p:txBody>
      </p:sp>
      <p:sp>
        <p:nvSpPr>
          <p:cNvPr id="18" name="Text Box 1">
            <a:extLst>
              <a:ext uri="{FF2B5EF4-FFF2-40B4-BE49-F238E27FC236}">
                <a16:creationId xmlns:a16="http://schemas.microsoft.com/office/drawing/2014/main" id="{A8EBD187-6766-B93D-24EC-CCC47C7BE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16" y="4932754"/>
            <a:ext cx="100811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32%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406EC4B-4681-50BA-AAEA-49608B33871C}"/>
              </a:ext>
            </a:extLst>
          </p:cNvPr>
          <p:cNvSpPr txBox="1"/>
          <p:nvPr/>
        </p:nvSpPr>
        <p:spPr>
          <a:xfrm>
            <a:off x="5306516" y="1575285"/>
            <a:ext cx="492432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L’industria farmaceutica vi investe </a:t>
            </a:r>
            <a:r>
              <a:rPr lang="it-IT" sz="16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più di 700 mln € </a:t>
            </a: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all’anno, il </a:t>
            </a:r>
            <a:r>
              <a:rPr lang="it-IT" sz="16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più alto contributo al sistema nazionale di ricerca</a:t>
            </a: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, con un grande valore aggiunto.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39B29A2-35A6-8525-4812-DF127B679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349" y="2060278"/>
            <a:ext cx="2032552" cy="1219532"/>
          </a:xfrm>
          <a:prstGeom prst="rect">
            <a:avLst/>
          </a:prstGeom>
        </p:spPr>
      </p:pic>
      <p:sp>
        <p:nvSpPr>
          <p:cNvPr id="24" name="Text Box 1">
            <a:extLst>
              <a:ext uri="{FF2B5EF4-FFF2-40B4-BE49-F238E27FC236}">
                <a16:creationId xmlns:a16="http://schemas.microsoft.com/office/drawing/2014/main" id="{64C0CA64-7654-8118-C3DF-E3081E680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16" y="2607926"/>
            <a:ext cx="1612304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Studi di Fase I e II</a:t>
            </a:r>
          </a:p>
        </p:txBody>
      </p:sp>
      <p:sp>
        <p:nvSpPr>
          <p:cNvPr id="31" name="Text Box 1">
            <a:extLst>
              <a:ext uri="{FF2B5EF4-FFF2-40B4-BE49-F238E27FC236}">
                <a16:creationId xmlns:a16="http://schemas.microsoft.com/office/drawing/2014/main" id="{403E4352-C786-F3B9-3254-67149989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16" y="2314241"/>
            <a:ext cx="100811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47%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0CE3DC62-6BA9-F557-6ACA-6FDBFC9126AD}"/>
              </a:ext>
            </a:extLst>
          </p:cNvPr>
          <p:cNvSpPr txBox="1"/>
          <p:nvPr/>
        </p:nvSpPr>
        <p:spPr>
          <a:xfrm>
            <a:off x="5306516" y="2676228"/>
            <a:ext cx="4598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Investire in studi clinici, infatti, significa: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B2759B9C-4326-B559-FD90-46478ACE870D}"/>
              </a:ext>
            </a:extLst>
          </p:cNvPr>
          <p:cNvSpPr txBox="1"/>
          <p:nvPr/>
        </p:nvSpPr>
        <p:spPr>
          <a:xfrm>
            <a:off x="5631854" y="3139953"/>
            <a:ext cx="4598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disponibilità terapie innovative per i pazienti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3839FEF-D248-81C0-5C46-133D5A364648}"/>
              </a:ext>
            </a:extLst>
          </p:cNvPr>
          <p:cNvSpPr txBox="1"/>
          <p:nvPr/>
        </p:nvSpPr>
        <p:spPr>
          <a:xfrm>
            <a:off x="5641578" y="3533010"/>
            <a:ext cx="4598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crescita professionale a medici e ricercatori, incrementando la competitività scientifica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6FBCE5F3-83E6-DA0A-4725-0BDE00206BBA}"/>
              </a:ext>
            </a:extLst>
          </p:cNvPr>
          <p:cNvSpPr txBox="1"/>
          <p:nvPr/>
        </p:nvSpPr>
        <p:spPr>
          <a:xfrm>
            <a:off x="5649640" y="4335488"/>
            <a:ext cx="57029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importanti risorse e minori costi per il SSN, poiché le imprese </a:t>
            </a:r>
          </a:p>
          <a:p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si fanno carico di tutte le spese connesse agli studi, quali ospedalizzazione, farmaci ed esami diagnostici. </a:t>
            </a: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00F05A90-0C84-6730-2BE5-73E72A87EB68}"/>
              </a:ext>
            </a:extLst>
          </p:cNvPr>
          <p:cNvSpPr/>
          <p:nvPr/>
        </p:nvSpPr>
        <p:spPr bwMode="auto">
          <a:xfrm>
            <a:off x="5470896" y="3252292"/>
            <a:ext cx="108000" cy="108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it-IT" baseline="30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01AD8F76-6E5A-CE9C-72F3-E555356EC459}"/>
              </a:ext>
            </a:extLst>
          </p:cNvPr>
          <p:cNvSpPr/>
          <p:nvPr/>
        </p:nvSpPr>
        <p:spPr bwMode="auto">
          <a:xfrm>
            <a:off x="5470896" y="4440436"/>
            <a:ext cx="108000" cy="108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it-IT" baseline="30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189FCF69-8885-C91D-7803-EEB2596413D1}"/>
              </a:ext>
            </a:extLst>
          </p:cNvPr>
          <p:cNvSpPr/>
          <p:nvPr/>
        </p:nvSpPr>
        <p:spPr bwMode="auto">
          <a:xfrm>
            <a:off x="5470896" y="3657873"/>
            <a:ext cx="108000" cy="108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it-IT" baseline="300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ECC6C71-AC06-9F97-2D06-63214A4C1598}"/>
              </a:ext>
            </a:extLst>
          </p:cNvPr>
          <p:cNvSpPr/>
          <p:nvPr/>
        </p:nvSpPr>
        <p:spPr>
          <a:xfrm>
            <a:off x="6419961" y="5294360"/>
            <a:ext cx="5067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per 1 € investito dalle imprese,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il beneficio per il SSN è pari a 3 € </a:t>
            </a:r>
          </a:p>
        </p:txBody>
      </p:sp>
      <p:sp>
        <p:nvSpPr>
          <p:cNvPr id="3" name="Freccia curva 2">
            <a:extLst>
              <a:ext uri="{FF2B5EF4-FFF2-40B4-BE49-F238E27FC236}">
                <a16:creationId xmlns:a16="http://schemas.microsoft.com/office/drawing/2014/main" id="{1B98A458-27EA-A97E-55E8-844563B68528}"/>
              </a:ext>
            </a:extLst>
          </p:cNvPr>
          <p:cNvSpPr/>
          <p:nvPr/>
        </p:nvSpPr>
        <p:spPr bwMode="auto">
          <a:xfrm flipV="1">
            <a:off x="5783219" y="5256810"/>
            <a:ext cx="1328242" cy="520880"/>
          </a:xfrm>
          <a:prstGeom prst="bentArrow">
            <a:avLst>
              <a:gd name="adj1" fmla="val 25000"/>
              <a:gd name="adj2" fmla="val 35312"/>
              <a:gd name="adj3" fmla="val 42530"/>
              <a:gd name="adj4" fmla="val 43750"/>
            </a:avLst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17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>
            <a:extLst>
              <a:ext uri="{FF2B5EF4-FFF2-40B4-BE49-F238E27FC236}">
                <a16:creationId xmlns:a16="http://schemas.microsoft.com/office/drawing/2014/main" id="{CD4DDB82-9E16-FF88-BF78-5353B39B2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875" y="6223665"/>
            <a:ext cx="6581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it-IT" sz="1000" dirty="0">
                <a:solidFill>
                  <a:srgbClr val="004080"/>
                </a:solidFill>
                <a:latin typeface="Lucida Sans" pitchFamily="34" charset="0"/>
              </a:rPr>
              <a:t>Fonte: elaborazioni su dati Farmindustria, Istat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DF6B0AF-88BB-6C1F-7C7B-0F2986EC0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22" y="423547"/>
            <a:ext cx="923616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it-IT" sz="2600" kern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Nella farmaceutica Welfare aziendale di eccellenza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B9A1BF-A440-B02A-1EB1-EE798E7877AA}"/>
              </a:ext>
            </a:extLst>
          </p:cNvPr>
          <p:cNvSpPr txBox="1"/>
          <p:nvPr/>
        </p:nvSpPr>
        <p:spPr bwMode="auto">
          <a:xfrm>
            <a:off x="1059881" y="2266969"/>
            <a:ext cx="295664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2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Flessibilità oraria                                         </a:t>
            </a:r>
            <a:r>
              <a:rPr lang="it-IT" sz="105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(part-time, lavoro agile, agevolazioni orario ingresso/uscita, permessi)</a:t>
            </a:r>
            <a:endParaRPr lang="it-IT" sz="1200" baseline="0" dirty="0">
              <a:solidFill>
                <a:srgbClr val="00408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FB715A-3347-2C56-7FF3-46CD68D87D83}"/>
              </a:ext>
            </a:extLst>
          </p:cNvPr>
          <p:cNvSpPr txBox="1"/>
          <p:nvPr/>
        </p:nvSpPr>
        <p:spPr bwMode="auto">
          <a:xfrm>
            <a:off x="1059880" y="2978257"/>
            <a:ext cx="29566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2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Asili nido, rimborsi spese per istruzione e assistenza domestica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B17396-8295-EED6-7F57-F25B3963BF27}"/>
              </a:ext>
            </a:extLst>
          </p:cNvPr>
          <p:cNvSpPr txBox="1"/>
          <p:nvPr/>
        </p:nvSpPr>
        <p:spPr bwMode="auto">
          <a:xfrm>
            <a:off x="1059879" y="3551046"/>
            <a:ext cx="367240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2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Medicina preventiva                                       </a:t>
            </a:r>
            <a:r>
              <a:rPr lang="it-IT" sz="105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(es. campagne di vaccinazione, screening, check-up)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6678F2B-BBF3-B928-208E-2FE431CA6EF7}"/>
              </a:ext>
            </a:extLst>
          </p:cNvPr>
          <p:cNvSpPr txBox="1"/>
          <p:nvPr/>
        </p:nvSpPr>
        <p:spPr bwMode="auto">
          <a:xfrm>
            <a:off x="1059880" y="4658152"/>
            <a:ext cx="30126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2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Congedi e aspettative per maternità/paternità più estesi  rispetto a legge e CCNL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DB51AD-377F-21DE-F8BF-2622DD4D86D3}"/>
              </a:ext>
            </a:extLst>
          </p:cNvPr>
          <p:cNvSpPr txBox="1"/>
          <p:nvPr/>
        </p:nvSpPr>
        <p:spPr bwMode="auto">
          <a:xfrm>
            <a:off x="1064807" y="5415607"/>
            <a:ext cx="3012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2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Altri servizi per la conciliazione vita-lavoro </a:t>
            </a:r>
            <a:r>
              <a:rPr lang="it-IT" sz="105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(es. lavanderia, take-away)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41AE785-9C46-1F82-163A-C423B67FC324}"/>
              </a:ext>
            </a:extLst>
          </p:cNvPr>
          <p:cNvSpPr txBox="1"/>
          <p:nvPr/>
        </p:nvSpPr>
        <p:spPr bwMode="auto">
          <a:xfrm>
            <a:off x="998822" y="1530258"/>
            <a:ext cx="42676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4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Diffusione di strumenti di welfare aziendale </a:t>
            </a: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(% sul totale delle imprese)</a:t>
            </a:r>
            <a:endParaRPr lang="it-IT" sz="1400" baseline="0" dirty="0">
              <a:solidFill>
                <a:srgbClr val="00408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4B2FC3A-B400-342F-C126-7B46299CF651}"/>
              </a:ext>
            </a:extLst>
          </p:cNvPr>
          <p:cNvSpPr txBox="1"/>
          <p:nvPr/>
        </p:nvSpPr>
        <p:spPr bwMode="auto">
          <a:xfrm>
            <a:off x="4588271" y="2379734"/>
            <a:ext cx="947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91%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1D39B7A-139F-975B-97B4-DC4B0ECBF70B}"/>
              </a:ext>
            </a:extLst>
          </p:cNvPr>
          <p:cNvSpPr txBox="1"/>
          <p:nvPr/>
        </p:nvSpPr>
        <p:spPr bwMode="auto">
          <a:xfrm>
            <a:off x="4588271" y="3610065"/>
            <a:ext cx="947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55%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157B62F-0008-8A02-C131-EE94DBDD64E7}"/>
              </a:ext>
            </a:extLst>
          </p:cNvPr>
          <p:cNvSpPr txBox="1"/>
          <p:nvPr/>
        </p:nvSpPr>
        <p:spPr bwMode="auto">
          <a:xfrm>
            <a:off x="4588271" y="4761479"/>
            <a:ext cx="947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47%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C9A033B-A877-C7D0-981F-726456661C25}"/>
              </a:ext>
            </a:extLst>
          </p:cNvPr>
          <p:cNvSpPr txBox="1"/>
          <p:nvPr/>
        </p:nvSpPr>
        <p:spPr bwMode="auto">
          <a:xfrm>
            <a:off x="4588271" y="5469447"/>
            <a:ext cx="947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42%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D0873A8-4C83-5DAB-0485-57D4B9B2C968}"/>
              </a:ext>
            </a:extLst>
          </p:cNvPr>
          <p:cNvSpPr txBox="1"/>
          <p:nvPr/>
        </p:nvSpPr>
        <p:spPr bwMode="auto">
          <a:xfrm>
            <a:off x="4588271" y="2995589"/>
            <a:ext cx="947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58%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929B22D7-CDA0-0941-8FE7-7E927783A5B0}"/>
              </a:ext>
            </a:extLst>
          </p:cNvPr>
          <p:cNvCxnSpPr>
            <a:cxnSpLocks/>
          </p:cNvCxnSpPr>
          <p:nvPr/>
        </p:nvCxnSpPr>
        <p:spPr bwMode="auto">
          <a:xfrm>
            <a:off x="1089966" y="2056487"/>
            <a:ext cx="4392488" cy="0"/>
          </a:xfrm>
          <a:prstGeom prst="line">
            <a:avLst/>
          </a:prstGeom>
          <a:ln w="12700">
            <a:solidFill>
              <a:srgbClr val="00408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FB8382F-A0D8-28BB-62BC-695DBB628B55}"/>
              </a:ext>
            </a:extLst>
          </p:cNvPr>
          <p:cNvSpPr txBox="1"/>
          <p:nvPr/>
        </p:nvSpPr>
        <p:spPr bwMode="auto">
          <a:xfrm>
            <a:off x="1077431" y="4100752"/>
            <a:ext cx="315170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15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Counseling psicologico, servizi per esercizio fisico, supporto sanitario h24</a:t>
            </a:r>
            <a:endParaRPr lang="it-IT" sz="115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1FDB417-02D3-79A9-0EAB-E97F3F0C849B}"/>
              </a:ext>
            </a:extLst>
          </p:cNvPr>
          <p:cNvSpPr txBox="1"/>
          <p:nvPr/>
        </p:nvSpPr>
        <p:spPr bwMode="auto">
          <a:xfrm>
            <a:off x="4588271" y="4237457"/>
            <a:ext cx="947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50%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60C694E-8DD4-2A63-831E-9561206DCB8F}"/>
              </a:ext>
            </a:extLst>
          </p:cNvPr>
          <p:cNvSpPr txBox="1"/>
          <p:nvPr/>
        </p:nvSpPr>
        <p:spPr bwMode="auto">
          <a:xfrm>
            <a:off x="6012280" y="1701850"/>
            <a:ext cx="4815659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Nell’industria farmaceutica ampia diffusione di politiche di welfare aggiuntive a quelle in applicazione di norme di legge o di CCNL,                      che consentono misure ad esempio per</a:t>
            </a:r>
          </a:p>
          <a:p>
            <a:pPr eaLnBrk="0" hangingPunct="0">
              <a:spcBef>
                <a:spcPts val="0"/>
              </a:spcBef>
            </a:pPr>
            <a:endParaRPr lang="it-IT" sz="1400" baseline="0" dirty="0">
              <a:solidFill>
                <a:srgbClr val="004080"/>
              </a:solidFill>
              <a:latin typeface="Lucida Sans" pitchFamily="34" charset="0"/>
              <a:ea typeface="ＭＳ Ｐゴシック"/>
              <a:cs typeface="ＭＳ Ｐゴシック"/>
            </a:endParaRP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pari opportunità, </a:t>
            </a: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conciliazione tra tempi di vita e di lavoro,</a:t>
            </a: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sostegno della genitorialità</a:t>
            </a:r>
            <a:endParaRPr lang="it-IT" sz="1600" baseline="0" dirty="0">
              <a:solidFill>
                <a:srgbClr val="00408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88304BC-A61F-F473-45A1-7D05CFAFFF5B}"/>
              </a:ext>
            </a:extLst>
          </p:cNvPr>
          <p:cNvSpPr txBox="1"/>
          <p:nvPr/>
        </p:nvSpPr>
        <p:spPr>
          <a:xfrm>
            <a:off x="6032869" y="3720949"/>
            <a:ext cx="51756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 dati Istat mostrano che la farmaceutica è prima per: </a:t>
            </a:r>
          </a:p>
          <a:p>
            <a:endParaRPr lang="it-IT" sz="1400" baseline="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azioni per il miglioramento del benessere lavorativo, in particolare con azioni per la conciliazione vita-lavoro e misure a sostegno della genitorialità;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acquisizione di risorse umane con un alto tasso di nuove competenze e formazione.</a:t>
            </a:r>
          </a:p>
        </p:txBody>
      </p:sp>
    </p:spTree>
    <p:extLst>
      <p:ext uri="{BB962C8B-B14F-4D97-AF65-F5344CB8AC3E}">
        <p14:creationId xmlns:p14="http://schemas.microsoft.com/office/powerpoint/2010/main" val="364280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C3287ED7-E9F7-999D-5738-7E0034E3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00" y="3434177"/>
            <a:ext cx="9001000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600" b="1" dirty="0">
                <a:solidFill>
                  <a:srgbClr val="004080"/>
                </a:solidFill>
                <a:latin typeface="Lucida Sans" pitchFamily="34" charset="0"/>
              </a:rPr>
              <a:t>L’industria farmaceutica in Abruzzo</a:t>
            </a:r>
          </a:p>
        </p:txBody>
      </p:sp>
    </p:spTree>
    <p:extLst>
      <p:ext uri="{BB962C8B-B14F-4D97-AF65-F5344CB8AC3E}">
        <p14:creationId xmlns:p14="http://schemas.microsoft.com/office/powerpoint/2010/main" val="24206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94DBAD-B1E9-DBF7-9421-704431CAA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632301"/>
            <a:ext cx="102916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Abruzzo tra le più importanti regioni farmaceutiche in Italia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791226-6089-C534-8C52-A6DD42C590B9}"/>
              </a:ext>
            </a:extLst>
          </p:cNvPr>
          <p:cNvSpPr txBox="1"/>
          <p:nvPr/>
        </p:nvSpPr>
        <p:spPr>
          <a:xfrm>
            <a:off x="1249637" y="1556792"/>
            <a:ext cx="3910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Export dell’Abruzzo: trend 2017-2022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Lucida Sans" panose="020B0602030504020204" pitchFamily="34" charset="0"/>
              </a:rPr>
              <a:t>(indice 2017=100)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BC9D387-254C-9BF9-42E1-69AE6CC0EA50}"/>
              </a:ext>
            </a:extLst>
          </p:cNvPr>
          <p:cNvSpPr txBox="1"/>
          <p:nvPr/>
        </p:nvSpPr>
        <p:spPr bwMode="auto">
          <a:xfrm>
            <a:off x="2190461" y="4904362"/>
            <a:ext cx="9541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2017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CC1BC4-B081-EB21-B6D5-E423027BB5DD}"/>
              </a:ext>
            </a:extLst>
          </p:cNvPr>
          <p:cNvSpPr txBox="1"/>
          <p:nvPr/>
        </p:nvSpPr>
        <p:spPr bwMode="auto">
          <a:xfrm>
            <a:off x="3980003" y="4900518"/>
            <a:ext cx="8231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2022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5E103D-10F3-9551-9E09-6C68086AD0FB}"/>
              </a:ext>
            </a:extLst>
          </p:cNvPr>
          <p:cNvSpPr txBox="1"/>
          <p:nvPr/>
        </p:nvSpPr>
        <p:spPr bwMode="auto">
          <a:xfrm>
            <a:off x="840330" y="2176627"/>
            <a:ext cx="947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30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0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3D28EE8-C76B-98A1-B6A0-3E7EDCBA6771}"/>
              </a:ext>
            </a:extLst>
          </p:cNvPr>
          <p:cNvSpPr txBox="1"/>
          <p:nvPr/>
        </p:nvSpPr>
        <p:spPr bwMode="auto">
          <a:xfrm>
            <a:off x="840330" y="2593354"/>
            <a:ext cx="947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250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EF5A31-ABFD-9434-F875-3C006FB4F710}"/>
              </a:ext>
            </a:extLst>
          </p:cNvPr>
          <p:cNvSpPr txBox="1"/>
          <p:nvPr/>
        </p:nvSpPr>
        <p:spPr bwMode="auto">
          <a:xfrm>
            <a:off x="840330" y="3010081"/>
            <a:ext cx="947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200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47AB7EA-AA67-F507-8604-1129B98016C0}"/>
              </a:ext>
            </a:extLst>
          </p:cNvPr>
          <p:cNvSpPr txBox="1"/>
          <p:nvPr/>
        </p:nvSpPr>
        <p:spPr bwMode="auto">
          <a:xfrm>
            <a:off x="840330" y="3426808"/>
            <a:ext cx="947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150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72E2ACF-798A-2E3E-25AE-A778CA6825FF}"/>
              </a:ext>
            </a:extLst>
          </p:cNvPr>
          <p:cNvSpPr txBox="1"/>
          <p:nvPr/>
        </p:nvSpPr>
        <p:spPr bwMode="auto">
          <a:xfrm>
            <a:off x="840330" y="3843535"/>
            <a:ext cx="947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100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D2A20BA-95EF-30FB-E31B-D252EC199565}"/>
              </a:ext>
            </a:extLst>
          </p:cNvPr>
          <p:cNvSpPr txBox="1"/>
          <p:nvPr/>
        </p:nvSpPr>
        <p:spPr bwMode="auto">
          <a:xfrm>
            <a:off x="840330" y="4260262"/>
            <a:ext cx="947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50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FA66DB4-7CB3-1302-6537-B83CAAF784DC}"/>
              </a:ext>
            </a:extLst>
          </p:cNvPr>
          <p:cNvSpPr txBox="1"/>
          <p:nvPr/>
        </p:nvSpPr>
        <p:spPr bwMode="auto">
          <a:xfrm>
            <a:off x="840330" y="4676989"/>
            <a:ext cx="9471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0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2E0E5D7-836B-462C-1A46-F0AA2A03F305}"/>
              </a:ext>
            </a:extLst>
          </p:cNvPr>
          <p:cNvSpPr txBox="1"/>
          <p:nvPr/>
        </p:nvSpPr>
        <p:spPr>
          <a:xfrm>
            <a:off x="5735960" y="1484784"/>
            <a:ext cx="52182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L’Abruzzo è tra le più importanti Regioni per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produzione e R&amp;S farmaceutica (e la prima nel Sud),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in particolare per la </a:t>
            </a:r>
            <a:r>
              <a:rPr lang="it-IT" sz="16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presenza di grandi gruppi a capitale italiano e internazionale</a:t>
            </a: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. 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itchFamily="34" charset="0"/>
              <a:ea typeface="ＭＳ Ｐゴシック"/>
              <a:cs typeface="+mn-cs"/>
            </a:endParaRPr>
          </a:p>
        </p:txBody>
      </p:sp>
      <p:sp>
        <p:nvSpPr>
          <p:cNvPr id="24" name="Rectangle 53">
            <a:extLst>
              <a:ext uri="{FF2B5EF4-FFF2-40B4-BE49-F238E27FC236}">
                <a16:creationId xmlns:a16="http://schemas.microsoft.com/office/drawing/2014/main" id="{9A3B9975-8B82-E427-8391-E8B5B98AD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94" y="6218239"/>
            <a:ext cx="632698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+mn-cs"/>
              </a:rPr>
              <a:t>Fonte: elaborazioni su dati Istat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49C8905-AE79-1E82-B4B7-1D2925C00DDE}"/>
              </a:ext>
            </a:extLst>
          </p:cNvPr>
          <p:cNvSpPr txBox="1"/>
          <p:nvPr/>
        </p:nvSpPr>
        <p:spPr bwMode="auto">
          <a:xfrm>
            <a:off x="2016636" y="5604318"/>
            <a:ext cx="2221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00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Totale altri settori manifatturieri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095F9EF-5BAB-AB9A-1FD8-F9DF9BD4BAE7}"/>
              </a:ext>
            </a:extLst>
          </p:cNvPr>
          <p:cNvSpPr txBox="1"/>
          <p:nvPr/>
        </p:nvSpPr>
        <p:spPr bwMode="auto">
          <a:xfrm>
            <a:off x="2016636" y="5298994"/>
            <a:ext cx="2365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Industria farmaceutica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CEC6CB29-3306-69FF-21C7-C6FA8B62DC3A}"/>
              </a:ext>
            </a:extLst>
          </p:cNvPr>
          <p:cNvSpPr/>
          <p:nvPr/>
        </p:nvSpPr>
        <p:spPr bwMode="auto">
          <a:xfrm>
            <a:off x="1789567" y="5662395"/>
            <a:ext cx="216024" cy="123111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F6BF5870-6879-5941-302F-9F041AE2E7C4}"/>
              </a:ext>
            </a:extLst>
          </p:cNvPr>
          <p:cNvSpPr/>
          <p:nvPr/>
        </p:nvSpPr>
        <p:spPr bwMode="auto">
          <a:xfrm>
            <a:off x="1789567" y="5357788"/>
            <a:ext cx="216024" cy="123111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325D269-BA7D-51A1-53BE-317DD872F493}"/>
              </a:ext>
            </a:extLst>
          </p:cNvPr>
          <p:cNvSpPr txBox="1"/>
          <p:nvPr/>
        </p:nvSpPr>
        <p:spPr>
          <a:xfrm>
            <a:off x="5735960" y="2708920"/>
            <a:ext cx="543339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Con un export nel 2022 che supera gli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800 milioni di </a:t>
            </a:r>
            <a:r>
              <a:rPr lang="it-IT" sz="16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€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e più che raddoppiato in cinque anni</a:t>
            </a: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 con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più di 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itchFamily="34" charset="0"/>
              <a:ea typeface="ＭＳ Ｐゴシック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1.300 addetti diretti e oltre 1.600 </a:t>
            </a:r>
            <a:r>
              <a:rPr lang="it-IT" sz="16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n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ell’indotto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, </a:t>
            </a:r>
            <a:endParaRPr lang="it-IT" sz="140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la farmaceutica è trainante per l’economia della regione.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0889F6-855E-BF69-A9C6-A9BCC9468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806" y="2162453"/>
            <a:ext cx="3682114" cy="279699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461ABC-1571-DB2E-2298-F4F0EF2A6960}"/>
              </a:ext>
            </a:extLst>
          </p:cNvPr>
          <p:cNvSpPr txBox="1"/>
          <p:nvPr/>
        </p:nvSpPr>
        <p:spPr>
          <a:xfrm>
            <a:off x="5735960" y="4027711"/>
            <a:ext cx="55687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La presenza farmaceutica si concentra 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L’Aquila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 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Pescara</a:t>
            </a:r>
            <a:endParaRPr lang="it-IT" sz="140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S</a:t>
            </a:r>
            <a:r>
              <a:rPr lang="it-IT" sz="140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ono</a:t>
            </a: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tra le prime 15 in Italia per numero di addetti 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per incidenza </a:t>
            </a: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sul totale dell’industria manifatturiera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(sono circa al 70° posto per numerosità della popolazione).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itchFamily="34" charset="0"/>
              <a:ea typeface="ＭＳ Ｐゴシック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98A8BB-6DFF-4F97-13A3-0F5BBB4B243E}"/>
              </a:ext>
            </a:extLst>
          </p:cNvPr>
          <p:cNvSpPr txBox="1"/>
          <p:nvPr/>
        </p:nvSpPr>
        <p:spPr>
          <a:xfrm>
            <a:off x="5735959" y="5211197"/>
            <a:ext cx="57511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L’Aquila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 farmaceutica 1° settore per export (53% del totale) con crescita del 58% nel 2022.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itchFamily="34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72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94DBAD-B1E9-DBF7-9421-704431CAA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632301"/>
            <a:ext cx="102916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Abruzzo eccellenza europea nella farmaceutica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791226-6089-C534-8C52-A6DD42C590B9}"/>
              </a:ext>
            </a:extLst>
          </p:cNvPr>
          <p:cNvSpPr txBox="1"/>
          <p:nvPr/>
        </p:nvSpPr>
        <p:spPr>
          <a:xfrm>
            <a:off x="1249636" y="1772816"/>
            <a:ext cx="4198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Produttività nell’industria farmaceutica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Lucida Sans" panose="020B0602030504020204" pitchFamily="34" charset="0"/>
              </a:rPr>
              <a:t>(valore aggiunto per addetto, indice Abruzzo=100)</a:t>
            </a:r>
          </a:p>
        </p:txBody>
      </p:sp>
      <p:sp>
        <p:nvSpPr>
          <p:cNvPr id="24" name="Rectangle 53">
            <a:extLst>
              <a:ext uri="{FF2B5EF4-FFF2-40B4-BE49-F238E27FC236}">
                <a16:creationId xmlns:a16="http://schemas.microsoft.com/office/drawing/2014/main" id="{9A3B9975-8B82-E427-8391-E8B5B98AD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94" y="6218239"/>
            <a:ext cx="632698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+mn-cs"/>
              </a:rPr>
              <a:t>Fonte: elaborazioni su dati Istat, </a:t>
            </a:r>
            <a:r>
              <a:rPr lang="it-IT" sz="1000" dirty="0">
                <a:solidFill>
                  <a:srgbClr val="004080"/>
                </a:solidFill>
                <a:latin typeface="Lucida Sans" pitchFamily="34" charset="0"/>
              </a:rPr>
              <a:t>E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+mn-cs"/>
              </a:rPr>
              <a:t>urostat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347AEA6-9F2E-CDA3-4428-BEC4761E3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36" y="2348880"/>
            <a:ext cx="4308958" cy="316835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FC0D16-3150-CD14-2300-5AFA6A2EA7A0}"/>
              </a:ext>
            </a:extLst>
          </p:cNvPr>
          <p:cNvSpPr txBox="1"/>
          <p:nvPr/>
        </p:nvSpPr>
        <p:spPr>
          <a:xfrm>
            <a:off x="6345273" y="2348880"/>
            <a:ext cx="51418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hangingPunct="0"/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Qualità di Risorse Umane e Organizzazioni +</a:t>
            </a:r>
          </a:p>
          <a:p>
            <a:pPr fontAlgn="base" hangingPunct="0"/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elevati investimenti delle imprese = </a:t>
            </a:r>
            <a:r>
              <a:rPr lang="it-IT" sz="16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Alta produttività</a:t>
            </a:r>
            <a:endParaRPr lang="it-IT" sz="140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  <a:p>
            <a:pPr fontAlgn="base" hangingPunct="0"/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 </a:t>
            </a:r>
          </a:p>
          <a:p>
            <a:pPr fontAlgn="base" hangingPunct="0"/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Occupazione pari all’1,6% del totale manifatturiero regionale e valore aggiunto al 6,1%. </a:t>
            </a:r>
          </a:p>
          <a:p>
            <a:pPr fontAlgn="base" hangingPunct="0"/>
            <a:endParaRPr lang="it-IT" sz="140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  <a:p>
            <a:pPr fontAlgn="base" hangingPunct="0"/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Grazie a queste caratteristica </a:t>
            </a:r>
          </a:p>
          <a:p>
            <a:pPr fontAlgn="base" hangingPunct="0"/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possibilità di incrementare occupazione di qualità con una </a:t>
            </a:r>
            <a:r>
              <a:rPr lang="it-IT" sz="1600" b="1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remunerazione media doppia </a:t>
            </a:r>
            <a:endParaRPr lang="it-IT" sz="1400" b="1" dirty="0">
              <a:solidFill>
                <a:srgbClr val="FF6600"/>
              </a:solidFill>
              <a:latin typeface="Lucida Sans" pitchFamily="34" charset="0"/>
              <a:ea typeface="ＭＳ Ｐゴシック"/>
            </a:endParaRPr>
          </a:p>
          <a:p>
            <a:pPr fontAlgn="base" hangingPunct="0"/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rispetto alla media manifatturiera in Abruzzo.</a:t>
            </a:r>
          </a:p>
        </p:txBody>
      </p:sp>
    </p:spTree>
    <p:extLst>
      <p:ext uri="{BB962C8B-B14F-4D97-AF65-F5344CB8AC3E}">
        <p14:creationId xmlns:p14="http://schemas.microsoft.com/office/powerpoint/2010/main" val="1174125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2A1E9431-388D-4B46-BD2E-FC6131B2C930}"/>
              </a:ext>
            </a:extLst>
          </p:cNvPr>
          <p:cNvSpPr txBox="1"/>
          <p:nvPr/>
        </p:nvSpPr>
        <p:spPr bwMode="auto">
          <a:xfrm>
            <a:off x="839416" y="3429000"/>
            <a:ext cx="1051316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D</a:t>
            </a:r>
            <a:r>
              <a:rPr kumimoji="0" lang="it-IT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ati</a:t>
            </a: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 sulla spesa farmaceutica 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sull’aumento dei costi per aziende farmaceutiche</a:t>
            </a:r>
          </a:p>
        </p:txBody>
      </p:sp>
    </p:spTree>
    <p:extLst>
      <p:ext uri="{BB962C8B-B14F-4D97-AF65-F5344CB8AC3E}">
        <p14:creationId xmlns:p14="http://schemas.microsoft.com/office/powerpoint/2010/main" val="4026734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236B19-D8EF-15A1-0920-5A1E17B95856}"/>
              </a:ext>
            </a:extLst>
          </p:cNvPr>
          <p:cNvSpPr txBox="1"/>
          <p:nvPr/>
        </p:nvSpPr>
        <p:spPr bwMode="auto">
          <a:xfrm>
            <a:off x="983432" y="560293"/>
            <a:ext cx="110892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In Italia spesa farmaceutica pubblica </a:t>
            </a:r>
            <a:r>
              <a:rPr kumimoji="0" lang="it-IT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procapite</a:t>
            </a: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 inferiore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alla media europea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8FD077-39F1-4686-D6D6-53DEFB6AAF50}"/>
              </a:ext>
            </a:extLst>
          </p:cNvPr>
          <p:cNvSpPr txBox="1"/>
          <p:nvPr/>
        </p:nvSpPr>
        <p:spPr>
          <a:xfrm>
            <a:off x="5663952" y="6233749"/>
            <a:ext cx="58326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Fonte: elaborazioni su dati OECD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3A5F682-9249-FB7A-6293-CF5CA2EEF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0" y="2277856"/>
            <a:ext cx="6347858" cy="3528392"/>
          </a:xfrm>
          <a:prstGeom prst="rect">
            <a:avLst/>
          </a:prstGeom>
        </p:spPr>
      </p:pic>
      <p:sp>
        <p:nvSpPr>
          <p:cNvPr id="10" name="Rectangle 125">
            <a:extLst>
              <a:ext uri="{FF2B5EF4-FFF2-40B4-BE49-F238E27FC236}">
                <a16:creationId xmlns:a16="http://schemas.microsoft.com/office/drawing/2014/main" id="{1C0E1BA5-3E4B-D954-C783-B95E44622D91}"/>
              </a:ext>
            </a:extLst>
          </p:cNvPr>
          <p:cNvSpPr/>
          <p:nvPr/>
        </p:nvSpPr>
        <p:spPr>
          <a:xfrm>
            <a:off x="7752184" y="2780928"/>
            <a:ext cx="3744416" cy="66897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132C73"/>
              </a:buClr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La spesa farmaceutica pubblica                      pro capite in Italia è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inferiore del 20%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rispetto ai principali </a:t>
            </a: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p</a:t>
            </a:r>
            <a:r>
              <a:rPr kumimoji="0" lang="it-IT" sz="140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aesi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 UE.</a:t>
            </a:r>
          </a:p>
        </p:txBody>
      </p:sp>
      <p:sp>
        <p:nvSpPr>
          <p:cNvPr id="13" name="Rectangle 106">
            <a:extLst>
              <a:ext uri="{FF2B5EF4-FFF2-40B4-BE49-F238E27FC236}">
                <a16:creationId xmlns:a16="http://schemas.microsoft.com/office/drawing/2014/main" id="{77297478-D131-E533-8E30-E3E22F085FEA}"/>
              </a:ext>
            </a:extLst>
          </p:cNvPr>
          <p:cNvSpPr/>
          <p:nvPr/>
        </p:nvSpPr>
        <p:spPr>
          <a:xfrm>
            <a:off x="1046701" y="1814627"/>
            <a:ext cx="5625363" cy="24622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Spesa farmaceutica pubblica pro capite (indice Italia=100)</a:t>
            </a:r>
          </a:p>
        </p:txBody>
      </p:sp>
      <p:sp>
        <p:nvSpPr>
          <p:cNvPr id="14" name="Rectangle 125">
            <a:extLst>
              <a:ext uri="{FF2B5EF4-FFF2-40B4-BE49-F238E27FC236}">
                <a16:creationId xmlns:a16="http://schemas.microsoft.com/office/drawing/2014/main" id="{FBC45FB3-3698-1B9A-A935-D5215A9BFE21}"/>
              </a:ext>
            </a:extLst>
          </p:cNvPr>
          <p:cNvSpPr/>
          <p:nvPr/>
        </p:nvSpPr>
        <p:spPr>
          <a:xfrm>
            <a:off x="7761660" y="3881954"/>
            <a:ext cx="3600400" cy="66897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132C73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Facendo il confronto</a:t>
            </a:r>
          </a:p>
          <a:p>
            <a:pPr marL="108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132C73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a parità di struttura demografica</a:t>
            </a:r>
          </a:p>
          <a:p>
            <a:pPr marL="108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132C73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gap sale a -31%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.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anose="020B0602030504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3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2A1E9431-388D-4B46-BD2E-FC6131B2C930}"/>
              </a:ext>
            </a:extLst>
          </p:cNvPr>
          <p:cNvSpPr txBox="1"/>
          <p:nvPr/>
        </p:nvSpPr>
        <p:spPr bwMode="auto">
          <a:xfrm>
            <a:off x="983432" y="560293"/>
            <a:ext cx="105131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La farmaceutica è un settore al centro del Made in Italy</a:t>
            </a:r>
            <a:endParaRPr kumimoji="0" lang="it-IT" sz="2600" b="0" i="1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E0BFEA7-565F-8E46-0EFE-F6B127981554}"/>
              </a:ext>
            </a:extLst>
          </p:cNvPr>
          <p:cNvSpPr txBox="1"/>
          <p:nvPr/>
        </p:nvSpPr>
        <p:spPr>
          <a:xfrm>
            <a:off x="5663952" y="6227450"/>
            <a:ext cx="58326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Fonte: elaborazioni su fonti varie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D30049C-101A-1FC6-376D-5CAE5B4130E7}"/>
              </a:ext>
            </a:extLst>
          </p:cNvPr>
          <p:cNvSpPr txBox="1"/>
          <p:nvPr/>
        </p:nvSpPr>
        <p:spPr>
          <a:xfrm>
            <a:off x="983432" y="4653136"/>
            <a:ext cx="957706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Farmindustria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5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itchFamily="34" charset="0"/>
              <a:ea typeface="ＭＳ Ｐゴシック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183 aziende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, circa 95% di addetti e investimenti del settore, 90% dei medicinali con prescrizione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composizione bilanciata e peculiare nell’UE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: 60% imprese a capitale estero e 40% italiano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unica Associazione di Confindustria con voti in assemblea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in funzione del ruolo industriale delle aziende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IT" sz="1300" b="1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 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(investimenti, addetti, fatturato, vendite estere, tasse</a:t>
            </a:r>
            <a:r>
              <a:rPr kumimoji="0" lang="it-IT" sz="1300" b="0" i="0" u="none" strike="noStrike" kern="1200" cap="none" spc="0" normalizeH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AD8C508-0D5E-F9C2-38E9-DC46756403CA}"/>
              </a:ext>
            </a:extLst>
          </p:cNvPr>
          <p:cNvSpPr txBox="1"/>
          <p:nvPr/>
        </p:nvSpPr>
        <p:spPr>
          <a:xfrm>
            <a:off x="983432" y="1292855"/>
            <a:ext cx="10945216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Alcuni numeri dell’industria farmaceutica in Italia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5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itchFamily="34" charset="0"/>
              <a:ea typeface="ＭＳ Ｐゴシック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68,6 mila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addetti nel 2022 (+1,9%), 90% laureati e diplomati, 44% donne (sono 53% nella R&amp;S) e 150 mila addetti inclusi i fornitori;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+9%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crescita occupazione 2017-2022, +16% per i giovani e +13% per le donne;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nel 2022 47,6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miliardi di export (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saldo estero +9 miliardi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e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49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miliardi di produzione (aumentata solo grazie a forte crescita export, +43%, per oltre 60% legata a produzioni contro Covid che probabilmente non confermeranno gli stessi livelli nel 2023, che dovrebbero tornare più in linea con quelli “storici”, comunque in crescita rispetto al biennio 2019-2020)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3,2 miliardi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 investimenti in produzione (1,4) e R&amp;S (1,8), +15% circa in 5 anni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700 milioni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all’anno investiti in studi clinici, svolti prevalentemente nelle strutture del SSN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2% del PIL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rappresentato dal valore aggiunto diretto e nell’indotto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crescita produzione 10 volte la media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manifatturiera negli ultimi 5 anni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Welfare aziendale diffuso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(salute, previdenza, assistenza, conciliazione vita-lavoro, misure di sostegno alla genitorialità)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1° settore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Italia per </a:t>
            </a:r>
          </a:p>
          <a:p>
            <a:pPr marL="345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progetti innovativi con Università e centri pubblici;</a:t>
            </a:r>
          </a:p>
          <a:p>
            <a:pPr marL="345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formazione non obbligatoria, che significa crescita di competenze e attrattività;</a:t>
            </a:r>
          </a:p>
          <a:p>
            <a:pPr marL="345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sicurezza e investimenti per la sostenibilità ambientale.</a:t>
            </a:r>
          </a:p>
        </p:txBody>
      </p:sp>
    </p:spTree>
    <p:extLst>
      <p:ext uri="{BB962C8B-B14F-4D97-AF65-F5344CB8AC3E}">
        <p14:creationId xmlns:p14="http://schemas.microsoft.com/office/powerpoint/2010/main" val="219994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78AEFF-336E-071F-8876-76200E333119}"/>
              </a:ext>
            </a:extLst>
          </p:cNvPr>
          <p:cNvSpPr txBox="1"/>
          <p:nvPr/>
        </p:nvSpPr>
        <p:spPr bwMode="auto">
          <a:xfrm>
            <a:off x="983432" y="344269"/>
            <a:ext cx="105131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Elementi sulla spesa farmaceutica in Italia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35C157-E187-61AD-580F-A69A5C064DAB}"/>
              </a:ext>
            </a:extLst>
          </p:cNvPr>
          <p:cNvSpPr txBox="1"/>
          <p:nvPr/>
        </p:nvSpPr>
        <p:spPr>
          <a:xfrm>
            <a:off x="5663952" y="6227450"/>
            <a:ext cx="58326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Fonte: elaborazioni su fonti varie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2B1CE6A-41A0-6162-19FB-0917199A16D2}"/>
              </a:ext>
            </a:extLst>
          </p:cNvPr>
          <p:cNvSpPr/>
          <p:nvPr/>
        </p:nvSpPr>
        <p:spPr bwMode="auto">
          <a:xfrm>
            <a:off x="1087421" y="1102033"/>
            <a:ext cx="3202262" cy="4691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65FC1B-F955-978C-84B7-DD2A489F4479}"/>
              </a:ext>
            </a:extLst>
          </p:cNvPr>
          <p:cNvSpPr txBox="1"/>
          <p:nvPr/>
        </p:nvSpPr>
        <p:spPr>
          <a:xfrm>
            <a:off x="1021531" y="1125345"/>
            <a:ext cx="3274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Spesa farmaceutica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Pubblica in Italia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9FF0AD-838D-F96E-19BD-B6E37884921A}"/>
              </a:ext>
            </a:extLst>
          </p:cNvPr>
          <p:cNvSpPr txBox="1"/>
          <p:nvPr/>
        </p:nvSpPr>
        <p:spPr>
          <a:xfrm>
            <a:off x="1089740" y="1761460"/>
            <a:ext cx="3202261" cy="121571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-20%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procapite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 rispetto agli altri Paesi europei più sviluppati (gap che sale a -30% tenendo conto che la popolazione in Italia è più anziana)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D49BA9D-FDF6-2477-188D-AB7ABB841FAE}"/>
              </a:ext>
            </a:extLst>
          </p:cNvPr>
          <p:cNvSpPr/>
          <p:nvPr/>
        </p:nvSpPr>
        <p:spPr bwMode="auto">
          <a:xfrm>
            <a:off x="4542627" y="1102034"/>
            <a:ext cx="3346050" cy="46918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8E14624-CF19-B54D-CF19-5DCF77288FEA}"/>
              </a:ext>
            </a:extLst>
          </p:cNvPr>
          <p:cNvSpPr txBox="1"/>
          <p:nvPr/>
        </p:nvSpPr>
        <p:spPr>
          <a:xfrm>
            <a:off x="4405905" y="1102033"/>
            <a:ext cx="34902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Incidenza del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payback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anose="020B0602030504020204" pitchFamily="34" charset="0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per le imprese del farmaco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(stime a regole invariate)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E101E8-BDB3-71F3-640A-C5805D5ED0AA}"/>
              </a:ext>
            </a:extLst>
          </p:cNvPr>
          <p:cNvSpPr/>
          <p:nvPr/>
        </p:nvSpPr>
        <p:spPr bwMode="auto">
          <a:xfrm>
            <a:off x="8236539" y="1113389"/>
            <a:ext cx="3202262" cy="4691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0197E5A-A791-9B0F-D2D7-46FE7CDF1F67}"/>
              </a:ext>
            </a:extLst>
          </p:cNvPr>
          <p:cNvSpPr txBox="1"/>
          <p:nvPr/>
        </p:nvSpPr>
        <p:spPr>
          <a:xfrm>
            <a:off x="8170649" y="1136701"/>
            <a:ext cx="3274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Confront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o fra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payback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 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risorse stanziate ma non spese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276BC06-EA1E-4C4C-F6C5-79DD26D17CBC}"/>
              </a:ext>
            </a:extLst>
          </p:cNvPr>
          <p:cNvSpPr txBox="1"/>
          <p:nvPr/>
        </p:nvSpPr>
        <p:spPr>
          <a:xfrm>
            <a:off x="1093539" y="3309856"/>
            <a:ext cx="3202261" cy="246221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5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2%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Crescita media annua 2017-2022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spesa pubblica farmaceutica totale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per 1/3 determinato da invecchiamento della popolazione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Confronto con altri valori medi annui riferiti allo stesso periodo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+3,8%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 totale spesa pubblica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+3,6%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spesa sanitaria totale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+2,3%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inflazione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ECDE743-6C74-2C29-3FCC-3FB6C6460B33}"/>
              </a:ext>
            </a:extLst>
          </p:cNvPr>
          <p:cNvSpPr txBox="1"/>
          <p:nvPr/>
        </p:nvSpPr>
        <p:spPr>
          <a:xfrm>
            <a:off x="5414019" y="1772816"/>
            <a:ext cx="1546077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iliardi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 di €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0FFBA36-BD6D-802D-55DC-3E2A9BCAA3FA}"/>
              </a:ext>
            </a:extLst>
          </p:cNvPr>
          <p:cNvSpPr txBox="1"/>
          <p:nvPr/>
        </p:nvSpPr>
        <p:spPr>
          <a:xfrm>
            <a:off x="5197995" y="3681914"/>
            <a:ext cx="2050133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% sul fatturato pagante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34A22BC-05A8-306E-C571-8B129301E935}"/>
              </a:ext>
            </a:extLst>
          </p:cNvPr>
          <p:cNvSpPr txBox="1"/>
          <p:nvPr/>
        </p:nvSpPr>
        <p:spPr>
          <a:xfrm>
            <a:off x="8438355" y="1827383"/>
            <a:ext cx="2663905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iliardi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 di €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D5BF910-E08C-DD65-AF1E-40836A25517E}"/>
              </a:ext>
            </a:extLst>
          </p:cNvPr>
          <p:cNvSpPr>
            <a:spLocks noChangeAspect="1"/>
          </p:cNvSpPr>
          <p:nvPr/>
        </p:nvSpPr>
        <p:spPr bwMode="auto">
          <a:xfrm>
            <a:off x="8644273" y="5423767"/>
            <a:ext cx="91440" cy="9144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BC8CB9F-8406-2BE6-48EE-74A0A321E6AB}"/>
              </a:ext>
            </a:extLst>
          </p:cNvPr>
          <p:cNvSpPr txBox="1"/>
          <p:nvPr/>
        </p:nvSpPr>
        <p:spPr>
          <a:xfrm>
            <a:off x="8705080" y="5563076"/>
            <a:ext cx="1978125" cy="230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Risorse stanziate e non spese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91CA60B-03B8-B40C-8B57-9C33968F22B5}"/>
              </a:ext>
            </a:extLst>
          </p:cNvPr>
          <p:cNvSpPr txBox="1"/>
          <p:nvPr/>
        </p:nvSpPr>
        <p:spPr>
          <a:xfrm>
            <a:off x="8705080" y="5347052"/>
            <a:ext cx="1978125" cy="2308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Payback richiesto alle imprese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F075587D-6C02-48E7-B530-3629324D7684}"/>
              </a:ext>
            </a:extLst>
          </p:cNvPr>
          <p:cNvSpPr>
            <a:spLocks noChangeAspect="1"/>
          </p:cNvSpPr>
          <p:nvPr/>
        </p:nvSpPr>
        <p:spPr bwMode="auto">
          <a:xfrm>
            <a:off x="8644273" y="5639791"/>
            <a:ext cx="91440" cy="9144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BD04E0E4-8CF1-A353-A62C-BC4057D9B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69" y="1832931"/>
            <a:ext cx="2944507" cy="170761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69A098B7-05B9-716F-164B-CBBCD7EE6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812" y="3897938"/>
            <a:ext cx="2954364" cy="1706400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0CFAA60-7063-5A72-0E50-987843819845}"/>
              </a:ext>
            </a:extLst>
          </p:cNvPr>
          <p:cNvSpPr txBox="1"/>
          <p:nvPr/>
        </p:nvSpPr>
        <p:spPr>
          <a:xfrm>
            <a:off x="6789953" y="347724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stime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5341E5B-0FA8-BFFE-56B2-010B1129B0CB}"/>
              </a:ext>
            </a:extLst>
          </p:cNvPr>
          <p:cNvSpPr txBox="1"/>
          <p:nvPr/>
        </p:nvSpPr>
        <p:spPr>
          <a:xfrm>
            <a:off x="6787617" y="557879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stime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58F6508-D647-7359-42C1-DE2177F85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192" y="2222282"/>
            <a:ext cx="2676376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76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DC11D3-6198-DBEE-EB09-F84ED8E952BE}"/>
              </a:ext>
            </a:extLst>
          </p:cNvPr>
          <p:cNvSpPr txBox="1"/>
          <p:nvPr/>
        </p:nvSpPr>
        <p:spPr bwMode="auto">
          <a:xfrm>
            <a:off x="983432" y="560293"/>
            <a:ext cx="110892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La farmaceutica è il settore con il maggiore impatto negativo dell’aumento dei costi sui margini in rapporto al fatturato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0759A6-127C-2149-F287-75E0C38936AD}"/>
              </a:ext>
            </a:extLst>
          </p:cNvPr>
          <p:cNvSpPr txBox="1"/>
          <p:nvPr/>
        </p:nvSpPr>
        <p:spPr>
          <a:xfrm>
            <a:off x="5663952" y="6237312"/>
            <a:ext cx="58326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Fonte: Confindustria, Istat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6EBA66A-25D9-DB13-546F-80986E831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7288" r="2751" b="14019"/>
          <a:stretch/>
        </p:blipFill>
        <p:spPr>
          <a:xfrm>
            <a:off x="1127448" y="1671093"/>
            <a:ext cx="5571262" cy="438736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16078BB-A326-DD2D-E425-5123AA51BCBA}"/>
              </a:ext>
            </a:extLst>
          </p:cNvPr>
          <p:cNvSpPr/>
          <p:nvPr/>
        </p:nvSpPr>
        <p:spPr bwMode="auto">
          <a:xfrm>
            <a:off x="3054246" y="2924943"/>
            <a:ext cx="324000" cy="320095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8B0D329-9E41-7540-888F-996827723F64}"/>
              </a:ext>
            </a:extLst>
          </p:cNvPr>
          <p:cNvSpPr txBox="1"/>
          <p:nvPr/>
        </p:nvSpPr>
        <p:spPr bwMode="auto">
          <a:xfrm>
            <a:off x="7032104" y="2276872"/>
            <a:ext cx="446449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Nella farmaceutica gli aumenti dei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costi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 di tutti i fattori della produzione sono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strutturali e non possono essere trasferiti sui prezzi dei farmaci rimborsabili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 (</a:t>
            </a:r>
            <a:r>
              <a:rPr lang="it-IT" sz="140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oltre 80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% della domanda interna), che sono negoziati.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7CA10D-2362-AF1A-1450-83ACD01FCBA2}"/>
              </a:ext>
            </a:extLst>
          </p:cNvPr>
          <p:cNvSpPr txBox="1"/>
          <p:nvPr/>
        </p:nvSpPr>
        <p:spPr bwMode="auto">
          <a:xfrm>
            <a:off x="7032104" y="3728059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A questo si somma gli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oneri per il contenimento della finanza pubblica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.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itchFamily="34" charset="0"/>
              <a:ea typeface="ＭＳ Ｐゴシック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4421F6-EB09-1BD0-D7D0-8E44D2780836}"/>
              </a:ext>
            </a:extLst>
          </p:cNvPr>
          <p:cNvSpPr txBox="1"/>
          <p:nvPr/>
        </p:nvSpPr>
        <p:spPr bwMode="auto">
          <a:xfrm>
            <a:off x="7032104" y="4471359"/>
            <a:ext cx="4464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Questa evidenza elaborata da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Confindustria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è stata confermata nel rapporto sulla competitività dei settori produttivi da poco pubblicato da Istat.</a:t>
            </a:r>
          </a:p>
        </p:txBody>
      </p:sp>
    </p:spTree>
    <p:extLst>
      <p:ext uri="{BB962C8B-B14F-4D97-AF65-F5344CB8AC3E}">
        <p14:creationId xmlns:p14="http://schemas.microsoft.com/office/powerpoint/2010/main" val="3606563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545F8055-4511-4486-8C3F-9392EABD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230012"/>
            <a:ext cx="10873207" cy="1294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La salute costa, ma la malattia costa di più: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farmaci e vaccini sono un investimento per l’efficienza del Welfare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Necessario superare la gestione per silos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C4437C9-F148-4CB7-8A0D-9395C8271D56}"/>
              </a:ext>
            </a:extLst>
          </p:cNvPr>
          <p:cNvSpPr/>
          <p:nvPr/>
        </p:nvSpPr>
        <p:spPr>
          <a:xfrm>
            <a:off x="1810327" y="2133806"/>
            <a:ext cx="8966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itchFamily="34" charset="-128"/>
                <a:cs typeface="Lucida Sans" panose="020B0602030504020204" pitchFamily="34" charset="0"/>
              </a:rPr>
              <a:t>1 € per la vaccinazione fa risparmiare fino a 16 € per curare chi si ammala (e altri 28 € considerando anche le risorse generate da persone in salute)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06049EB-D66E-4F3B-A1A4-6983D963680C}"/>
              </a:ext>
            </a:extLst>
          </p:cNvPr>
          <p:cNvSpPr/>
          <p:nvPr/>
        </p:nvSpPr>
        <p:spPr>
          <a:xfrm>
            <a:off x="1810328" y="2858993"/>
            <a:ext cx="9182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itchFamily="34" charset="-128"/>
                <a:cs typeface="Lucida Sans" panose="020B0602030504020204" pitchFamily="34" charset="0"/>
              </a:rPr>
              <a:t>Grazie ai farmaci si riducono le spese di assistenza e i malati possono mantenere una vita più attiva (si pensi alle malattie neurodegenerative o ad esempio al cancro, per cui il 65% dei malati smette di lavorare o riduce sensibilmente le ore di lavoro e il 25% dei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itchFamily="34" charset="-128"/>
                <a:cs typeface="Lucida Sans" panose="020B0602030504020204" pitchFamily="34" charset="0"/>
              </a:rPr>
              <a:t>caregiver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itchFamily="34" charset="-128"/>
                <a:cs typeface="Lucida Sans" panose="020B0602030504020204" pitchFamily="34" charset="0"/>
              </a:rPr>
              <a:t> ha forti impatti sull’occupazione)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A0DF7A0-3CAF-47F3-870C-586342783C1C}"/>
              </a:ext>
            </a:extLst>
          </p:cNvPr>
          <p:cNvSpPr/>
          <p:nvPr/>
        </p:nvSpPr>
        <p:spPr>
          <a:xfrm>
            <a:off x="1810328" y="3913892"/>
            <a:ext cx="9182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itchFamily="34" charset="-128"/>
                <a:cs typeface="Lucida Sans" panose="020B0602030504020204" pitchFamily="34" charset="0"/>
              </a:rPr>
              <a:t>Per l’epatite C prima dei nuovi farmaci in Italia si spendeva più di 1 miliardo di €/anno per trattare i malati. Oggi questi sono costi evitati grazie ai medicinali che li guariscono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D17A7B1-E931-4749-B378-1F020F4ACFCC}"/>
              </a:ext>
            </a:extLst>
          </p:cNvPr>
          <p:cNvSpPr/>
          <p:nvPr/>
        </p:nvSpPr>
        <p:spPr>
          <a:xfrm>
            <a:off x="1775520" y="4687819"/>
            <a:ext cx="9577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itchFamily="34" charset="-128"/>
                <a:cs typeface="Lucida Sans" panose="020B0602030504020204" pitchFamily="34" charset="0"/>
              </a:rPr>
              <a:t>Curarsi adeguatamente e secondo le raccomandazioni del medico rallenta la degenerazione delle malattie, ne attenua i sintomi e riduce anche del 65% i ricoveri (che costano 1.000 € al giorno, quasi 4 anni di assistenza farmaceutica)</a:t>
            </a:r>
          </a:p>
        </p:txBody>
      </p:sp>
      <p:pic>
        <p:nvPicPr>
          <p:cNvPr id="7" name="Picture 2" descr="siringa, sciencie, scientifiche, mediche.2 Icona">
            <a:extLst>
              <a:ext uri="{FF2B5EF4-FFF2-40B4-BE49-F238E27FC236}">
                <a16:creationId xmlns:a16="http://schemas.microsoft.com/office/drawing/2014/main" id="{06A0F407-FA1C-42FC-A988-4F50B56C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65" y="2079965"/>
            <a:ext cx="583581" cy="5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icroscopio, laboratorio Icona">
            <a:extLst>
              <a:ext uri="{FF2B5EF4-FFF2-40B4-BE49-F238E27FC236}">
                <a16:creationId xmlns:a16="http://schemas.microsoft.com/office/drawing/2014/main" id="{7E1E1E63-03C5-4722-812F-707EFF16D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53" y="2852936"/>
            <a:ext cx="719074" cy="7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llole, 3 Icona">
            <a:extLst>
              <a:ext uri="{FF2B5EF4-FFF2-40B4-BE49-F238E27FC236}">
                <a16:creationId xmlns:a16="http://schemas.microsoft.com/office/drawing/2014/main" id="{158703F5-86F2-43A7-B10D-F857AD7B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32" y="3863770"/>
            <a:ext cx="645350" cy="6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ospedale Icona">
            <a:extLst>
              <a:ext uri="{FF2B5EF4-FFF2-40B4-BE49-F238E27FC236}">
                <a16:creationId xmlns:a16="http://schemas.microsoft.com/office/drawing/2014/main" id="{D9724D9D-3758-4137-B5DD-7DC955D7B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/>
          <a:stretch/>
        </p:blipFill>
        <p:spPr bwMode="auto">
          <a:xfrm>
            <a:off x="1055440" y="4769699"/>
            <a:ext cx="697157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na - Free education icons">
            <a:extLst>
              <a:ext uri="{FF2B5EF4-FFF2-40B4-BE49-F238E27FC236}">
                <a16:creationId xmlns:a16="http://schemas.microsoft.com/office/drawing/2014/main" id="{4BBE4638-454D-B1DE-B749-0D9D07DB7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4" y="5518157"/>
            <a:ext cx="704273" cy="6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598DE2F-3D1F-3289-3B79-1D4E9A489C74}"/>
              </a:ext>
            </a:extLst>
          </p:cNvPr>
          <p:cNvSpPr txBox="1"/>
          <p:nvPr/>
        </p:nvSpPr>
        <p:spPr bwMode="auto">
          <a:xfrm>
            <a:off x="1775520" y="5609235"/>
            <a:ext cx="8051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Le terapie avanzate consentono benefici di lungo periodo, clinici ed economici, a fronte di una singola somministrazione, anche con effetti curativi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1F719E4-A568-9FB3-67F2-831E7127B7EE}"/>
              </a:ext>
            </a:extLst>
          </p:cNvPr>
          <p:cNvSpPr/>
          <p:nvPr/>
        </p:nvSpPr>
        <p:spPr>
          <a:xfrm>
            <a:off x="4655840" y="1694269"/>
            <a:ext cx="2512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itchFamily="34" charset="-128"/>
                <a:cs typeface="Lucida Sans" panose="020B0602030504020204" pitchFamily="34" charset="0"/>
              </a:rPr>
              <a:t>Alcuni esempi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ACF47A7-BCC7-4057-0EC2-74DC82668B2E}"/>
              </a:ext>
            </a:extLst>
          </p:cNvPr>
          <p:cNvSpPr txBox="1"/>
          <p:nvPr/>
        </p:nvSpPr>
        <p:spPr>
          <a:xfrm>
            <a:off x="5663952" y="6227450"/>
            <a:ext cx="58326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Fonte: elaborazioni su fonti varie</a:t>
            </a:r>
          </a:p>
        </p:txBody>
      </p:sp>
    </p:spTree>
    <p:extLst>
      <p:ext uri="{BB962C8B-B14F-4D97-AF65-F5344CB8AC3E}">
        <p14:creationId xmlns:p14="http://schemas.microsoft.com/office/powerpoint/2010/main" val="3861287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2A1E9431-388D-4B46-BD2E-FC6131B2C930}"/>
              </a:ext>
            </a:extLst>
          </p:cNvPr>
          <p:cNvSpPr txBox="1"/>
          <p:nvPr/>
        </p:nvSpPr>
        <p:spPr bwMode="auto">
          <a:xfrm>
            <a:off x="839416" y="3429000"/>
            <a:ext cx="105131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Il contesto </a:t>
            </a:r>
            <a:r>
              <a:rPr kumimoji="0" lang="it-IT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internazion</a:t>
            </a:r>
            <a:r>
              <a:rPr lang="it-IT" sz="2600" b="1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ale</a:t>
            </a:r>
            <a:endParaRPr kumimoji="0" lang="it-IT" sz="2600" b="1" i="1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00146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D5A067B-6892-019E-2F13-3E7746801B5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51341" y="224614"/>
            <a:ext cx="107268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  <a:t>1.600 miliardi investiti dalle aziende farmaceutiche in R&amp;S</a:t>
            </a:r>
            <a:b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</a:br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  <a:t>80% sarà in network, da attrarre con policy </a:t>
            </a:r>
            <a:r>
              <a:rPr lang="it-IT" sz="2600" dirty="0" err="1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  <a:t>proinnovation</a:t>
            </a:r>
            <a:endParaRPr lang="it-IT" sz="2600" dirty="0">
              <a:solidFill>
                <a:srgbClr val="004080"/>
              </a:solidFill>
              <a:latin typeface="Lucida Sans" pitchFamily="34" charset="0"/>
              <a:ea typeface="MS Gothic" pitchFamily="49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C1895A2-E541-2683-95B3-C60ADA57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43" y="6224802"/>
            <a:ext cx="489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Arial" pitchFamily="34" charset="0"/>
              </a:rPr>
              <a:t>Fonte: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Arial" pitchFamily="34" charset="0"/>
              </a:rPr>
              <a:t>Evalutate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Arial" pitchFamily="34" charset="0"/>
              </a:rPr>
              <a:t> Pharma (2022)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5CD6D8-578E-0780-FFA2-78077842424F}"/>
              </a:ext>
            </a:extLst>
          </p:cNvPr>
          <p:cNvSpPr txBox="1"/>
          <p:nvPr/>
        </p:nvSpPr>
        <p:spPr>
          <a:xfrm>
            <a:off x="1051341" y="5323274"/>
            <a:ext cx="10297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defRPr/>
            </a:pP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</a:rPr>
              <a:t>Tra il 2023 e il 2028 gli investimenti in R&amp;S farmaceutica raggiungeranno i 1.600 miliardi di dollari a livello globale. Una </a:t>
            </a:r>
            <a:r>
              <a:rPr lang="it-IT" sz="1600" b="1" dirty="0">
                <a:solidFill>
                  <a:srgbClr val="FF6600"/>
                </a:solidFill>
                <a:latin typeface="Lucida Sans" panose="020B0602030504020204" pitchFamily="34" charset="0"/>
                <a:ea typeface="ＭＳ Ｐゴシック"/>
              </a:rPr>
              <a:t>grande opportunità per l’Italia</a:t>
            </a: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</a:rPr>
              <a:t>, grazie alla grande qualità del nostro sistema. 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139924E-95C1-26AD-3683-99175181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2060848"/>
            <a:ext cx="5576519" cy="302433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B5DC79-AFC6-3614-6D9E-5CFE1BDB4366}"/>
              </a:ext>
            </a:extLst>
          </p:cNvPr>
          <p:cNvSpPr txBox="1"/>
          <p:nvPr/>
        </p:nvSpPr>
        <p:spPr>
          <a:xfrm>
            <a:off x="3287688" y="1412776"/>
            <a:ext cx="5112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400" b="1" i="0" u="none" strike="noStrik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Investimenti in R&amp;S da parte dell'industria farmaceutica mondiale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(miliardi di dollari)</a:t>
            </a:r>
          </a:p>
        </p:txBody>
      </p:sp>
    </p:spTree>
    <p:extLst>
      <p:ext uri="{BB962C8B-B14F-4D97-AF65-F5344CB8AC3E}">
        <p14:creationId xmlns:p14="http://schemas.microsoft.com/office/powerpoint/2010/main" val="2142610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82955" y="1186412"/>
            <a:ext cx="5718931" cy="6485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492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20.109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farmaci nella pipeline globale dell’industria farmaceutica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580143" y="6224802"/>
            <a:ext cx="489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Arial" pitchFamily="34" charset="0"/>
              </a:rPr>
              <a:t>Fonte: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Arial" pitchFamily="34" charset="0"/>
              </a:rPr>
              <a:t>Pharmaproject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Arial" pitchFamily="34" charset="0"/>
              </a:rPr>
              <a:t>, Statista,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Arial" pitchFamily="34" charset="0"/>
              </a:rPr>
              <a:t>Phrma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Arial" pitchFamily="34" charset="0"/>
              </a:rPr>
              <a:t>, SCRIP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F6650E-8369-02D9-AF86-E0D031BC3E32}"/>
              </a:ext>
            </a:extLst>
          </p:cNvPr>
          <p:cNvSpPr txBox="1"/>
          <p:nvPr/>
        </p:nvSpPr>
        <p:spPr>
          <a:xfrm>
            <a:off x="930152" y="1677047"/>
            <a:ext cx="4725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La pipeline farmaceutica è al suo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record storico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.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anose="020B0602030504020204" pitchFamily="34" charset="0"/>
              <a:ea typeface="ＭＳ Ｐゴシック"/>
              <a:cs typeface="+mn-cs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EEA6512-08CC-50CB-D56C-E1905C6F3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80404"/>
            <a:ext cx="10225136" cy="48231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Lucida Sans" panose="020B0602030504020204" pitchFamily="34" charset="0"/>
              </a:rPr>
              <a:t>Un contesto globale di grande innovazione scientifica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7FDD7E8-83B7-7445-D451-E31410A2A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41" t="24921" r="23422" b="3937"/>
          <a:stretch/>
        </p:blipFill>
        <p:spPr>
          <a:xfrm>
            <a:off x="5882956" y="1942248"/>
            <a:ext cx="5718931" cy="40558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27CE14-D799-5A34-E6D7-B326839C4C53}"/>
              </a:ext>
            </a:extLst>
          </p:cNvPr>
          <p:cNvSpPr txBox="1"/>
          <p:nvPr/>
        </p:nvSpPr>
        <p:spPr>
          <a:xfrm>
            <a:off x="930152" y="2354236"/>
            <a:ext cx="4725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2021-2022: il più alto numero di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nuovi farmaci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del decennio (158 in totale), 50% first in class</a:t>
            </a: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</a:rPr>
              <a:t>.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A3841D-88CD-1966-C06C-2BC76F91450A}"/>
              </a:ext>
            </a:extLst>
          </p:cNvPr>
          <p:cNvSpPr txBox="1"/>
          <p:nvPr/>
        </p:nvSpPr>
        <p:spPr>
          <a:xfrm>
            <a:off x="930152" y="4385722"/>
            <a:ext cx="47250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</a:rPr>
              <a:t>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 percorsi di cura vanno verso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innovazione e </a:t>
            </a:r>
            <a:r>
              <a:rPr kumimoji="0" lang="it-IT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connected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 care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(ricerca personalizzata, prevenzione, terapie avanzate, terapie mRNA, combinazioni tra farmaci, devices, terapie digitali,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companion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diagnostics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…).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B323DA-E5D8-6A13-C86C-75210C68EC39}"/>
              </a:ext>
            </a:extLst>
          </p:cNvPr>
          <p:cNvSpPr txBox="1"/>
          <p:nvPr/>
        </p:nvSpPr>
        <p:spPr>
          <a:xfrm>
            <a:off x="923492" y="3246869"/>
            <a:ext cx="48124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In 5 anni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terapie avanzate e “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next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 generation”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(geniche, cellulari somatiche, di ingegneria tissutale) in sviluppo sono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più che triplicate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0738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F1B0B7D-76A8-4A0C-803F-9D583E6EEB1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9334" y="416281"/>
            <a:ext cx="1066128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Rafforzare l’autonomia strategica di filiera è un obiettivo UE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BCBD9A26-D1FF-4154-9F3C-5E83CB73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92" y="6240481"/>
            <a:ext cx="5542657" cy="2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Fonte: elaborazioni su dati Iqvia,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Efpia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, China Statistical Yearbook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3FFEFDE-C104-E313-A2EC-1191224AB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43026" r="15154" b="8164"/>
          <a:stretch/>
        </p:blipFill>
        <p:spPr>
          <a:xfrm>
            <a:off x="2423592" y="1988840"/>
            <a:ext cx="7952602" cy="405260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938719-545C-3AB5-694C-033A38E027B5}"/>
              </a:ext>
            </a:extLst>
          </p:cNvPr>
          <p:cNvSpPr txBox="1"/>
          <p:nvPr/>
        </p:nvSpPr>
        <p:spPr>
          <a:xfrm>
            <a:off x="2423592" y="1196752"/>
            <a:ext cx="3816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400" b="1" i="0" u="none" strike="noStrik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Dipendenza diretta e indiretta dell’UE per intermedi e principi attivi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(% sul totale domanda in volume)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65304C-4698-EAB1-F537-46DCCC3400A7}"/>
              </a:ext>
            </a:extLst>
          </p:cNvPr>
          <p:cNvSpPr txBox="1"/>
          <p:nvPr/>
        </p:nvSpPr>
        <p:spPr>
          <a:xfrm>
            <a:off x="6384032" y="1196752"/>
            <a:ext cx="3816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400" b="1" i="0" u="none" strike="noStrik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Industria farmaceutica: occupazione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imprese private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(migliaia di persone)</a:t>
            </a:r>
          </a:p>
        </p:txBody>
      </p:sp>
    </p:spTree>
    <p:extLst>
      <p:ext uri="{BB962C8B-B14F-4D97-AF65-F5344CB8AC3E}">
        <p14:creationId xmlns:p14="http://schemas.microsoft.com/office/powerpoint/2010/main" val="4091570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2BC9725A-ECE1-0F75-64F1-A4B9984EC74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51341" y="448216"/>
            <a:ext cx="107268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  <a:t>La concorrenza internazionale è sempre più forte.</a:t>
            </a:r>
            <a:b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</a:br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  <a:t>L’Europa deve invertire il trend di perdita di competitività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B9AF72F-887B-4A55-E831-B08ADF1DE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03" t="35825" r="25785" b="20560"/>
          <a:stretch/>
        </p:blipFill>
        <p:spPr>
          <a:xfrm>
            <a:off x="839416" y="1478977"/>
            <a:ext cx="5530563" cy="4254279"/>
          </a:xfrm>
          <a:prstGeom prst="rect">
            <a:avLst/>
          </a:prstGeom>
        </p:spPr>
      </p:pic>
      <p:sp>
        <p:nvSpPr>
          <p:cNvPr id="10" name="Text Box 25">
            <a:extLst>
              <a:ext uri="{FF2B5EF4-FFF2-40B4-BE49-F238E27FC236}">
                <a16:creationId xmlns:a16="http://schemas.microsoft.com/office/drawing/2014/main" id="{505C9160-1243-E672-1DB9-C3D4CF13D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059" y="6183686"/>
            <a:ext cx="5542657" cy="224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Fonte: Charles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Rivers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 Associates-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Efpia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 (2022)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E2CD21-D253-5952-6048-E5420F7B1757}"/>
              </a:ext>
            </a:extLst>
          </p:cNvPr>
          <p:cNvSpPr txBox="1"/>
          <p:nvPr/>
        </p:nvSpPr>
        <p:spPr>
          <a:xfrm>
            <a:off x="6744072" y="2159566"/>
            <a:ext cx="46656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</a:rPr>
              <a:t>È fondamentale </a:t>
            </a:r>
            <a:r>
              <a:rPr lang="it-IT" sz="1600" b="1" dirty="0">
                <a:solidFill>
                  <a:srgbClr val="FF6600"/>
                </a:solidFill>
                <a:latin typeface="Lucida Sans" panose="020B0602030504020204" pitchFamily="34" charset="0"/>
                <a:ea typeface="ＭＳ Ｐゴシック"/>
              </a:rPr>
              <a:t>aumentare l’attrattività                      </a:t>
            </a: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</a:rPr>
              <a:t>sia in Italia sia in Europa.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0F3134-3A91-1E8D-E2B1-B5759DEB05D0}"/>
              </a:ext>
            </a:extLst>
          </p:cNvPr>
          <p:cNvSpPr txBox="1"/>
          <p:nvPr/>
        </p:nvSpPr>
        <p:spPr>
          <a:xfrm>
            <a:off x="6771068" y="2852936"/>
            <a:ext cx="466564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</a:rPr>
              <a:t>L’Ue, infatti, negli ultimi anni ha visto crescere gli </a:t>
            </a:r>
            <a:r>
              <a:rPr lang="it-IT" sz="1600" b="1" dirty="0">
                <a:solidFill>
                  <a:srgbClr val="FF6600"/>
                </a:solidFill>
                <a:latin typeface="Lucida Sans" panose="020B0602030504020204" pitchFamily="34" charset="0"/>
                <a:ea typeface="ＭＳ Ｐゴシック"/>
              </a:rPr>
              <a:t>investimenti in R&amp;S </a:t>
            </a: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</a:rPr>
              <a:t>in misura molto minore          sia rispetto agli </a:t>
            </a:r>
            <a:r>
              <a:rPr lang="it-IT" sz="1600" b="1" dirty="0">
                <a:solidFill>
                  <a:srgbClr val="FF6600"/>
                </a:solidFill>
                <a:latin typeface="Lucida Sans" panose="020B0602030504020204" pitchFamily="34" charset="0"/>
                <a:ea typeface="ＭＳ Ｐゴシック"/>
              </a:rPr>
              <a:t>USA</a:t>
            </a: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</a:rPr>
              <a:t>, che possono anche vantare un accesso molto più rapido ai nuovi prodotti,                 sia rispetto alla </a:t>
            </a:r>
            <a:r>
              <a:rPr lang="it-IT" sz="1600" b="1" dirty="0">
                <a:solidFill>
                  <a:srgbClr val="FF6600"/>
                </a:solidFill>
                <a:latin typeface="Lucida Sans" panose="020B0602030504020204" pitchFamily="34" charset="0"/>
                <a:ea typeface="ＭＳ Ｐゴシック"/>
              </a:rPr>
              <a:t>Cina</a:t>
            </a: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</a:rPr>
              <a:t>, che ha invece registrato una forte accelerazione degli investimenti – ed è anche il paese da cui l’Ue dipende in larga parte per </a:t>
            </a:r>
            <a:r>
              <a:rPr lang="it-IT" sz="1600" b="1" dirty="0">
                <a:solidFill>
                  <a:srgbClr val="FF6600"/>
                </a:solidFill>
                <a:latin typeface="Lucida Sans" panose="020B0602030504020204" pitchFamily="34" charset="0"/>
                <a:ea typeface="ＭＳ Ｐゴシック"/>
              </a:rPr>
              <a:t>materie prime e intermedi</a:t>
            </a: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</a:rPr>
              <a:t> necessari per la produzione di farmaci, in particolare quelli di uso consolidato.</a:t>
            </a:r>
          </a:p>
        </p:txBody>
      </p:sp>
    </p:spTree>
    <p:extLst>
      <p:ext uri="{BB962C8B-B14F-4D97-AF65-F5344CB8AC3E}">
        <p14:creationId xmlns:p14="http://schemas.microsoft.com/office/powerpoint/2010/main" val="388951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30EAC6F0-F26D-A227-60B3-589F22BF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77" y="488285"/>
            <a:ext cx="105169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ＭＳ Ｐゴシック"/>
              </a:rPr>
              <a:t>La farmaceutica è un’eccellenza della manifattura made in Italy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FFE30C-7F46-9E2C-1200-5B213D3899B4}"/>
              </a:ext>
            </a:extLst>
          </p:cNvPr>
          <p:cNvSpPr txBox="1"/>
          <p:nvPr/>
        </p:nvSpPr>
        <p:spPr>
          <a:xfrm>
            <a:off x="7104112" y="6216500"/>
            <a:ext cx="4390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Fonte: Istat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A7B6E6-922A-85E6-4F2B-7F2FEA8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21" y="1836811"/>
            <a:ext cx="6212232" cy="3973590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3DB37CD-AA64-04CF-5FD0-D41D557084D5}"/>
              </a:ext>
            </a:extLst>
          </p:cNvPr>
          <p:cNvCxnSpPr>
            <a:cxnSpLocks/>
          </p:cNvCxnSpPr>
          <p:nvPr/>
        </p:nvCxnSpPr>
        <p:spPr bwMode="auto">
          <a:xfrm flipV="1">
            <a:off x="4115973" y="1967096"/>
            <a:ext cx="0" cy="3536532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8C03A3-B50A-4153-B143-DA760EF66DD3}"/>
              </a:ext>
            </a:extLst>
          </p:cNvPr>
          <p:cNvSpPr txBox="1"/>
          <p:nvPr/>
        </p:nvSpPr>
        <p:spPr>
          <a:xfrm>
            <a:off x="1061102" y="1345904"/>
            <a:ext cx="60975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ＭＳ Ｐゴシック"/>
              </a:rPr>
              <a:t>Indicatore sintetico Istat di competitività settoriale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ＭＳ Ｐゴシック"/>
              </a:rPr>
              <a:t>(indice media manifatturiera=100)</a:t>
            </a:r>
          </a:p>
        </p:txBody>
      </p:sp>
      <p:sp>
        <p:nvSpPr>
          <p:cNvPr id="8" name="Rectangle 125">
            <a:extLst>
              <a:ext uri="{FF2B5EF4-FFF2-40B4-BE49-F238E27FC236}">
                <a16:creationId xmlns:a16="http://schemas.microsoft.com/office/drawing/2014/main" id="{138949D8-720D-9C52-07B2-6859A5A7F1E1}"/>
              </a:ext>
            </a:extLst>
          </p:cNvPr>
          <p:cNvSpPr/>
          <p:nvPr/>
        </p:nvSpPr>
        <p:spPr>
          <a:xfrm>
            <a:off x="7502522" y="2757368"/>
            <a:ext cx="3888432" cy="4924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132C73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Elementi determinanti indicati </a:t>
            </a:r>
          </a:p>
          <a:p>
            <a:pPr marL="108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132C73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da Istat per questo risultato:</a:t>
            </a:r>
          </a:p>
        </p:txBody>
      </p:sp>
      <p:sp>
        <p:nvSpPr>
          <p:cNvPr id="2" name="Rectangle 125">
            <a:extLst>
              <a:ext uri="{FF2B5EF4-FFF2-40B4-BE49-F238E27FC236}">
                <a16:creationId xmlns:a16="http://schemas.microsoft.com/office/drawing/2014/main" id="{9952C8D9-0CB1-504B-0AAB-CE1E89B75F96}"/>
              </a:ext>
            </a:extLst>
          </p:cNvPr>
          <p:cNvSpPr/>
          <p:nvPr/>
        </p:nvSpPr>
        <p:spPr>
          <a:xfrm>
            <a:off x="7827446" y="3382914"/>
            <a:ext cx="3888432" cy="2918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132C73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Valore aggiunto</a:t>
            </a:r>
          </a:p>
        </p:txBody>
      </p:sp>
      <p:sp>
        <p:nvSpPr>
          <p:cNvPr id="9" name="Rectangle 125">
            <a:extLst>
              <a:ext uri="{FF2B5EF4-FFF2-40B4-BE49-F238E27FC236}">
                <a16:creationId xmlns:a16="http://schemas.microsoft.com/office/drawing/2014/main" id="{FEB35AA4-DC3C-79D9-BC98-C12CA66E5AAB}"/>
              </a:ext>
            </a:extLst>
          </p:cNvPr>
          <p:cNvSpPr/>
          <p:nvPr/>
        </p:nvSpPr>
        <p:spPr>
          <a:xfrm>
            <a:off x="7827446" y="3785827"/>
            <a:ext cx="3888432" cy="2918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132C73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Occupazione di qualità</a:t>
            </a:r>
          </a:p>
        </p:txBody>
      </p:sp>
      <p:sp>
        <p:nvSpPr>
          <p:cNvPr id="10" name="Rectangle 125">
            <a:extLst>
              <a:ext uri="{FF2B5EF4-FFF2-40B4-BE49-F238E27FC236}">
                <a16:creationId xmlns:a16="http://schemas.microsoft.com/office/drawing/2014/main" id="{3DB05E11-CAD4-6F37-0CF0-364B29C6E94E}"/>
              </a:ext>
            </a:extLst>
          </p:cNvPr>
          <p:cNvSpPr/>
          <p:nvPr/>
        </p:nvSpPr>
        <p:spPr>
          <a:xfrm>
            <a:off x="7827063" y="4188740"/>
            <a:ext cx="3888432" cy="2918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132C73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Internazionalizzazione</a:t>
            </a:r>
          </a:p>
        </p:txBody>
      </p:sp>
      <p:sp>
        <p:nvSpPr>
          <p:cNvPr id="11" name="Rectangle 125">
            <a:extLst>
              <a:ext uri="{FF2B5EF4-FFF2-40B4-BE49-F238E27FC236}">
                <a16:creationId xmlns:a16="http://schemas.microsoft.com/office/drawing/2014/main" id="{4B837206-585F-CB65-81C7-C6E59EEEC6FE}"/>
              </a:ext>
            </a:extLst>
          </p:cNvPr>
          <p:cNvSpPr/>
          <p:nvPr/>
        </p:nvSpPr>
        <p:spPr>
          <a:xfrm>
            <a:off x="7827063" y="4591653"/>
            <a:ext cx="3888432" cy="2918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132C73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Investimenti in produzione e innovazione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210D6DBE-FD47-757B-FDFC-41B1287BDCE4}"/>
              </a:ext>
            </a:extLst>
          </p:cNvPr>
          <p:cNvSpPr/>
          <p:nvPr/>
        </p:nvSpPr>
        <p:spPr bwMode="auto">
          <a:xfrm>
            <a:off x="7665446" y="3434135"/>
            <a:ext cx="108000" cy="108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659401D-7B46-8AC5-5ED9-7E3216081DB9}"/>
              </a:ext>
            </a:extLst>
          </p:cNvPr>
          <p:cNvSpPr/>
          <p:nvPr/>
        </p:nvSpPr>
        <p:spPr bwMode="auto">
          <a:xfrm>
            <a:off x="7665446" y="3841852"/>
            <a:ext cx="108000" cy="108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D86838A2-9C4C-A018-D14D-8B1D89F0E479}"/>
              </a:ext>
            </a:extLst>
          </p:cNvPr>
          <p:cNvSpPr/>
          <p:nvPr/>
        </p:nvSpPr>
        <p:spPr bwMode="auto">
          <a:xfrm>
            <a:off x="7665446" y="4249569"/>
            <a:ext cx="108000" cy="108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5041B87-73C7-05FF-69A5-EFA82312426D}"/>
              </a:ext>
            </a:extLst>
          </p:cNvPr>
          <p:cNvSpPr/>
          <p:nvPr/>
        </p:nvSpPr>
        <p:spPr bwMode="auto">
          <a:xfrm>
            <a:off x="7665446" y="4657287"/>
            <a:ext cx="108000" cy="108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32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B9633ED-2932-6AA3-5854-9E2CF71A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77" y="332656"/>
            <a:ext cx="1051696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ＭＳ Ｐゴシック"/>
              </a:rPr>
              <a:t>Parametri sulla qualità dell’occupazione farmaceutica in Italia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95F8EB-0D8D-D969-CA99-129CE80BEDD6}"/>
              </a:ext>
            </a:extLst>
          </p:cNvPr>
          <p:cNvSpPr txBox="1"/>
          <p:nvPr/>
        </p:nvSpPr>
        <p:spPr>
          <a:xfrm>
            <a:off x="7104112" y="6180988"/>
            <a:ext cx="4390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Fonte: elaborazioni su dati Istat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1D9B519-2EC7-9B83-E57F-DD0877309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83" y="1603224"/>
            <a:ext cx="5412381" cy="3979693"/>
          </a:xfrm>
          <a:prstGeom prst="rect">
            <a:avLst/>
          </a:prstGeom>
        </p:spPr>
      </p:pic>
      <p:sp>
        <p:nvSpPr>
          <p:cNvPr id="11" name="Rectangle 106">
            <a:extLst>
              <a:ext uri="{FF2B5EF4-FFF2-40B4-BE49-F238E27FC236}">
                <a16:creationId xmlns:a16="http://schemas.microsoft.com/office/drawing/2014/main" id="{B81AF860-7D8B-DB1F-D47C-C5252985648B}"/>
              </a:ext>
            </a:extLst>
          </p:cNvPr>
          <p:cNvSpPr/>
          <p:nvPr/>
        </p:nvSpPr>
        <p:spPr>
          <a:xfrm rot="16200000" flipH="1">
            <a:off x="-182278" y="3390926"/>
            <a:ext cx="2659688" cy="22423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32C73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Retribuzione per addetto</a:t>
            </a:r>
          </a:p>
        </p:txBody>
      </p:sp>
      <p:sp>
        <p:nvSpPr>
          <p:cNvPr id="12" name="Rectangle 106">
            <a:extLst>
              <a:ext uri="{FF2B5EF4-FFF2-40B4-BE49-F238E27FC236}">
                <a16:creationId xmlns:a16="http://schemas.microsoft.com/office/drawing/2014/main" id="{0685AA8F-A153-7260-D859-DD17BDAFE198}"/>
              </a:ext>
            </a:extLst>
          </p:cNvPr>
          <p:cNvSpPr/>
          <p:nvPr/>
        </p:nvSpPr>
        <p:spPr>
          <a:xfrm flipH="1">
            <a:off x="2753605" y="5571618"/>
            <a:ext cx="2659688" cy="22423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132C73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Valore aggiunto per addetto</a:t>
            </a:r>
          </a:p>
        </p:txBody>
      </p:sp>
      <p:sp>
        <p:nvSpPr>
          <p:cNvPr id="13" name="Rectangle 106">
            <a:extLst>
              <a:ext uri="{FF2B5EF4-FFF2-40B4-BE49-F238E27FC236}">
                <a16:creationId xmlns:a16="http://schemas.microsoft.com/office/drawing/2014/main" id="{58702A48-78B2-F328-5398-02B35D2A729E}"/>
              </a:ext>
            </a:extLst>
          </p:cNvPr>
          <p:cNvSpPr/>
          <p:nvPr/>
        </p:nvSpPr>
        <p:spPr>
          <a:xfrm flipH="1">
            <a:off x="2510403" y="4384398"/>
            <a:ext cx="798150" cy="41322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179F88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Media economia</a:t>
            </a:r>
          </a:p>
        </p:txBody>
      </p:sp>
      <p:sp>
        <p:nvSpPr>
          <p:cNvPr id="14" name="Rectangle 106">
            <a:extLst>
              <a:ext uri="{FF2B5EF4-FFF2-40B4-BE49-F238E27FC236}">
                <a16:creationId xmlns:a16="http://schemas.microsoft.com/office/drawing/2014/main" id="{B0F7DB95-D4D4-49E7-0062-2D773B6AB24B}"/>
              </a:ext>
            </a:extLst>
          </p:cNvPr>
          <p:cNvSpPr/>
          <p:nvPr/>
        </p:nvSpPr>
        <p:spPr>
          <a:xfrm flipH="1">
            <a:off x="5170117" y="1966583"/>
            <a:ext cx="1114942" cy="41322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Farmaceutica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E6B0B2C-23D7-8809-55C9-2396087E641E}"/>
              </a:ext>
            </a:extLst>
          </p:cNvPr>
          <p:cNvSpPr txBox="1"/>
          <p:nvPr/>
        </p:nvSpPr>
        <p:spPr>
          <a:xfrm>
            <a:off x="1035449" y="104819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Valore aggiunto e retribuzione per addetto nei settori economici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(media economia=100)</a:t>
            </a:r>
          </a:p>
        </p:txBody>
      </p:sp>
      <p:sp>
        <p:nvSpPr>
          <p:cNvPr id="3" name="Rectangle 125">
            <a:extLst>
              <a:ext uri="{FF2B5EF4-FFF2-40B4-BE49-F238E27FC236}">
                <a16:creationId xmlns:a16="http://schemas.microsoft.com/office/drawing/2014/main" id="{35DA4992-2848-68CC-C47A-9508CD24CE28}"/>
              </a:ext>
            </a:extLst>
          </p:cNvPr>
          <p:cNvSpPr/>
          <p:nvPr/>
        </p:nvSpPr>
        <p:spPr>
          <a:xfrm>
            <a:off x="7355052" y="2948634"/>
            <a:ext cx="4069539" cy="143576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 lvl="1">
              <a:spcAft>
                <a:spcPts val="0"/>
              </a:spcAft>
              <a:buClr>
                <a:srgbClr val="132C73"/>
              </a:buClr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L’industria farmaceutica in Italia, grazie 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elevata qualificazione e produttività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, è caratterizzata da una </a:t>
            </a:r>
            <a:r>
              <a:rPr lang="it-IT" sz="1600" b="1" dirty="0">
                <a:solidFill>
                  <a:srgbClr val="FF66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un valore aggiunto per addetto più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 alta della media nazionale</a:t>
            </a:r>
            <a:r>
              <a:rPr lang="it-IT" sz="1400" b="1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che consente anche di avere</a:t>
            </a:r>
            <a:r>
              <a:rPr lang="it-IT" sz="1400" b="1" dirty="0">
                <a:solidFill>
                  <a:srgbClr val="004080"/>
                </a:solidFill>
                <a:latin typeface="Lucida Sans" panose="020B0602030504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rgbClr val="FF6600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livelli di retribuzione più elevati</a:t>
            </a:r>
          </a:p>
        </p:txBody>
      </p:sp>
    </p:spTree>
    <p:extLst>
      <p:ext uri="{BB962C8B-B14F-4D97-AF65-F5344CB8AC3E}">
        <p14:creationId xmlns:p14="http://schemas.microsoft.com/office/powerpoint/2010/main" val="249442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F1B0B7D-76A8-4A0C-803F-9D583E6EEB1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9334" y="416283"/>
            <a:ext cx="1087730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L’Italia può competere grazie a importanti asset industriali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9A2895-E837-F25B-75F1-972BB1F54735}"/>
              </a:ext>
            </a:extLst>
          </p:cNvPr>
          <p:cNvSpPr txBox="1"/>
          <p:nvPr/>
        </p:nvSpPr>
        <p:spPr>
          <a:xfrm>
            <a:off x="1330662" y="1052736"/>
            <a:ext cx="325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Valore aggiunto per addetto nella farmaceutica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(Indice Italia= 100, media ultimi 3 anni)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614F97E-4F31-2F8B-4501-CF8A13D61E78}"/>
              </a:ext>
            </a:extLst>
          </p:cNvPr>
          <p:cNvSpPr txBox="1"/>
          <p:nvPr/>
        </p:nvSpPr>
        <p:spPr>
          <a:xfrm>
            <a:off x="1519964" y="5605390"/>
            <a:ext cx="325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Grande paese produttore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con alti livelli di tecnologia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" pitchFamily="34" charset="0"/>
              <a:ea typeface="MS Gothic" pitchFamily="49" charset="-128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B448C59-D5C0-671C-BEF4-FD158AAB6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16" t="33645" r="22241" b="18670"/>
          <a:stretch/>
        </p:blipFill>
        <p:spPr>
          <a:xfrm>
            <a:off x="5402555" y="1880138"/>
            <a:ext cx="5878021" cy="3672408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AD84C93D-EEF4-951A-3191-AF4A65D2BB10}"/>
              </a:ext>
            </a:extLst>
          </p:cNvPr>
          <p:cNvSpPr/>
          <p:nvPr/>
        </p:nvSpPr>
        <p:spPr bwMode="auto">
          <a:xfrm>
            <a:off x="6122636" y="1808130"/>
            <a:ext cx="4680520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825F55E-AFF3-6E7F-2C43-F1BEB280D4D2}"/>
              </a:ext>
            </a:extLst>
          </p:cNvPr>
          <p:cNvSpPr txBox="1"/>
          <p:nvPr/>
        </p:nvSpPr>
        <p:spPr>
          <a:xfrm>
            <a:off x="5447928" y="1089812"/>
            <a:ext cx="6097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Indice di specializzazione per accordi di collaborazione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con l’ecosistema della ricerca in Italia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(quota di imprese con accordi di collaborazione del totale industria = 100)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3C331CB-91C3-D758-323C-6F8D861EC0DE}"/>
              </a:ext>
            </a:extLst>
          </p:cNvPr>
          <p:cNvSpPr txBox="1"/>
          <p:nvPr/>
        </p:nvSpPr>
        <p:spPr>
          <a:xfrm>
            <a:off x="5402555" y="5605390"/>
            <a:ext cx="623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La farmaceutica è primo settore per quota di aziende con innovazione in partnership con centri pubblici e università </a:t>
            </a:r>
          </a:p>
        </p:txBody>
      </p:sp>
      <p:sp>
        <p:nvSpPr>
          <p:cNvPr id="4" name="Text Box 25">
            <a:extLst>
              <a:ext uri="{FF2B5EF4-FFF2-40B4-BE49-F238E27FC236}">
                <a16:creationId xmlns:a16="http://schemas.microsoft.com/office/drawing/2014/main" id="{E709AAA8-28A6-03CC-17CB-020E4FDF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111" y="6216943"/>
            <a:ext cx="5542657" cy="224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Fonte: elaborazioni su dati Istat, Eurostat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AE5717-8EAE-657B-2B41-3025457BB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1811348"/>
            <a:ext cx="4182218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3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F1B0B7D-76A8-4A0C-803F-9D583E6EEB1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9334" y="416285"/>
            <a:ext cx="1087730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100% della crescita dell’industria farmaceutica dipende dall’export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9A2895-E837-F25B-75F1-972BB1F54735}"/>
              </a:ext>
            </a:extLst>
          </p:cNvPr>
          <p:cNvSpPr txBox="1"/>
          <p:nvPr/>
        </p:nvSpPr>
        <p:spPr>
          <a:xfrm>
            <a:off x="1559496" y="1712421"/>
            <a:ext cx="32531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Esportazioni dell’Italia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(Indice 2012= 100)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825F55E-AFF3-6E7F-2C43-F1BEB280D4D2}"/>
              </a:ext>
            </a:extLst>
          </p:cNvPr>
          <p:cNvSpPr txBox="1"/>
          <p:nvPr/>
        </p:nvSpPr>
        <p:spPr>
          <a:xfrm>
            <a:off x="6096000" y="1712421"/>
            <a:ext cx="51125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Esportazioni Italia per settore: var. % 2022/2021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(esclusi i settori energetici e petroliferi)</a:t>
            </a:r>
          </a:p>
        </p:txBody>
      </p:sp>
      <p:sp>
        <p:nvSpPr>
          <p:cNvPr id="4" name="Text Box 25">
            <a:extLst>
              <a:ext uri="{FF2B5EF4-FFF2-40B4-BE49-F238E27FC236}">
                <a16:creationId xmlns:a16="http://schemas.microsoft.com/office/drawing/2014/main" id="{E709AAA8-28A6-03CC-17CB-020E4FDF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92" y="6211398"/>
            <a:ext cx="5542657" cy="224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Fonte: elaborazioni su dati Istat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BA1B90-4EBC-D43E-2E17-2AA23CD75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333" y="2204864"/>
            <a:ext cx="4371211" cy="3145809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CF01F86E-B78D-3018-3689-2B0D4E2D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11" y="2300288"/>
            <a:ext cx="12230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Farmaceutica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F2034AE-91DA-9BAD-7C8C-8DA11DF31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052" y="2314575"/>
            <a:ext cx="3911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42,8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7880041-382F-A575-C941-99BD34D7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11" y="2555731"/>
            <a:ext cx="19236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Legno, carta e stampa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38A84219-A6D7-A28B-7BCF-7F595A9F2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927" y="2568719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28,0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3A799D4E-065C-ED88-E20B-C93C423B0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11" y="2811174"/>
            <a:ext cx="9906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Informatica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782C464-35EC-806C-462B-B358EC384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927" y="2822863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20,5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D6F732DD-491C-A7CA-8D2B-F8D445C83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11" y="3066617"/>
            <a:ext cx="697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Chimica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A3BEBF36-423B-83FB-0DD6-ACC6D951C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927" y="3077007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20,1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2ED3E4BF-5D30-6629-0E0A-DA7105EA4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11" y="3322060"/>
            <a:ext cx="7373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TOTALE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F30C7237-14D2-62B9-B3CB-5EF6936E7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052" y="3331151"/>
            <a:ext cx="3911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19,9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99D7D67A-77D1-2672-6494-129FCC6B0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11" y="3577503"/>
            <a:ext cx="5738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Metalli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B0A8B3D2-1DB1-E8CC-67B8-0284A429F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927" y="3585295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17,6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DEABC08-41CE-75B3-BF79-8E15D75E3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11" y="3832946"/>
            <a:ext cx="20566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Tessile e abbigliamento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51DFAF3F-B824-AA55-36D2-E9E2F50DC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927" y="3839439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16,9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22FD6904-E9D1-170E-5BFC-9F888F3F8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11" y="4088389"/>
            <a:ext cx="18851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Alimentare e bevande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5712647C-9147-4758-8777-DE8B82983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927" y="4093583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16,7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D4D44E62-BF8F-3B1A-206D-973F40903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11" y="4343832"/>
            <a:ext cx="15917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Mezzi di trasporto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99F3C356-0372-0CFA-CEB6-201BA6D8B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927" y="4347727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14,9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A4129E65-B3F9-6568-DF75-446B225BC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11" y="4599275"/>
            <a:ext cx="9217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Elettronica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157C97FD-AE90-99A8-E6BA-A0A9CCACF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927" y="4601871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14,4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F11B20AD-4F93-EA8C-F82D-D9A2CB140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11" y="4854718"/>
            <a:ext cx="1551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Gomma e plastica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4FA60B90-85DF-CF98-376E-3656D5BEE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927" y="4856015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12,9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CBD3405A-9803-C17E-3774-9974657E3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611" y="5110163"/>
            <a:ext cx="8896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Meccanica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1934B423-CA7B-D801-C45C-183C48A62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927" y="5110163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10,3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43AB76D2-19CA-AF9B-47E9-639C68B7D655}"/>
              </a:ext>
            </a:extLst>
          </p:cNvPr>
          <p:cNvCxnSpPr>
            <a:cxnSpLocks/>
          </p:cNvCxnSpPr>
          <p:nvPr/>
        </p:nvCxnSpPr>
        <p:spPr bwMode="auto">
          <a:xfrm>
            <a:off x="6168008" y="2255898"/>
            <a:ext cx="43924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9C460A51-C71C-21BF-FE91-F3BA72BFF536}"/>
              </a:ext>
            </a:extLst>
          </p:cNvPr>
          <p:cNvCxnSpPr>
            <a:cxnSpLocks/>
          </p:cNvCxnSpPr>
          <p:nvPr/>
        </p:nvCxnSpPr>
        <p:spPr bwMode="auto">
          <a:xfrm>
            <a:off x="6168008" y="5373216"/>
            <a:ext cx="43924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6EA890B8-5A1B-2BFD-59B8-73F5A49266E7}"/>
              </a:ext>
            </a:extLst>
          </p:cNvPr>
          <p:cNvSpPr txBox="1"/>
          <p:nvPr/>
        </p:nvSpPr>
        <p:spPr>
          <a:xfrm>
            <a:off x="3809500" y="2530019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Farmaceutica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D2430B5B-DDFE-FB52-2F50-70A2F63C38D4}"/>
              </a:ext>
            </a:extLst>
          </p:cNvPr>
          <p:cNvSpPr txBox="1"/>
          <p:nvPr/>
        </p:nvSpPr>
        <p:spPr>
          <a:xfrm>
            <a:off x="4727848" y="465313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Totale manifatturiero</a:t>
            </a:r>
          </a:p>
        </p:txBody>
      </p:sp>
    </p:spTree>
    <p:extLst>
      <p:ext uri="{BB962C8B-B14F-4D97-AF65-F5344CB8AC3E}">
        <p14:creationId xmlns:p14="http://schemas.microsoft.com/office/powerpoint/2010/main" val="388521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8A3F60D-AFF9-9B99-02AB-179EE9C37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77" y="384910"/>
            <a:ext cx="1051696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ＭＳ Ｐゴシック"/>
              </a:rPr>
              <a:t>Il contributo territoriale nelle prime 30 province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ＭＳ Ｐゴシック"/>
              </a:rPr>
              <a:t>per export farmaceutico nel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673708-8CC4-2971-BD75-27AE88956C79}"/>
              </a:ext>
            </a:extLst>
          </p:cNvPr>
          <p:cNvSpPr txBox="1"/>
          <p:nvPr/>
        </p:nvSpPr>
        <p:spPr>
          <a:xfrm>
            <a:off x="7104112" y="6233242"/>
            <a:ext cx="4390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Fonte: elaborazioni su dati Istat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7F755F-AA48-BB45-0529-60F55A4D3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57" y="1753062"/>
            <a:ext cx="10416386" cy="331236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B95CB4-D511-5CC0-C4B6-15F41ED9B3CE}"/>
              </a:ext>
            </a:extLst>
          </p:cNvPr>
          <p:cNvSpPr txBox="1"/>
          <p:nvPr/>
        </p:nvSpPr>
        <p:spPr>
          <a:xfrm>
            <a:off x="1127157" y="5272490"/>
            <a:ext cx="4390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Con posizione si intende il ranking tra 23 settori considerati</a:t>
            </a:r>
          </a:p>
        </p:txBody>
      </p:sp>
    </p:spTree>
    <p:extLst>
      <p:ext uri="{BB962C8B-B14F-4D97-AF65-F5344CB8AC3E}">
        <p14:creationId xmlns:p14="http://schemas.microsoft.com/office/powerpoint/2010/main" val="355796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F1B0B7D-76A8-4A0C-803F-9D583E6EEB1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9334" y="379710"/>
            <a:ext cx="110213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Ruolo crescente per l’export, valore medio allineato alla Germania</a:t>
            </a:r>
          </a:p>
        </p:txBody>
      </p:sp>
      <p:sp>
        <p:nvSpPr>
          <p:cNvPr id="4" name="Text Box 25">
            <a:extLst>
              <a:ext uri="{FF2B5EF4-FFF2-40B4-BE49-F238E27FC236}">
                <a16:creationId xmlns:a16="http://schemas.microsoft.com/office/drawing/2014/main" id="{E709AAA8-28A6-03CC-17CB-020E4FDF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92" y="6240481"/>
            <a:ext cx="5542657" cy="224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Fonte: Farmindustria su dati Istat, Eurostat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FF2FBD1-5167-6D2F-902D-8185DCB55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077" y="1963127"/>
            <a:ext cx="5124419" cy="40130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E6F5E4-B56A-9C05-3E2C-6673AA1F98F2}"/>
              </a:ext>
            </a:extLst>
          </p:cNvPr>
          <p:cNvSpPr txBox="1"/>
          <p:nvPr/>
        </p:nvSpPr>
        <p:spPr>
          <a:xfrm>
            <a:off x="6960096" y="1377278"/>
            <a:ext cx="32742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Valore medio dell’export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(€/kg, indice Germania 2022=100)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F3D4982-DB2F-3DE9-8B23-C26B41889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84" y="1337863"/>
            <a:ext cx="3510596" cy="237916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C512757-82F4-521B-80D7-8B5B0DE1F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584" y="3969632"/>
            <a:ext cx="3400058" cy="23042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430CBD6-CE05-781F-0BA3-C6DE4B96AF33}"/>
              </a:ext>
            </a:extLst>
          </p:cNvPr>
          <p:cNvSpPr txBox="1"/>
          <p:nvPr/>
        </p:nvSpPr>
        <p:spPr>
          <a:xfrm>
            <a:off x="911424" y="1063769"/>
            <a:ext cx="4015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Saldo estero della farmaceutica in Italia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(mld €)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51BF17-249C-3CCB-B0E3-9677B22D312D}"/>
              </a:ext>
            </a:extLst>
          </p:cNvPr>
          <p:cNvSpPr txBox="1"/>
          <p:nvPr/>
        </p:nvSpPr>
        <p:spPr>
          <a:xfrm>
            <a:off x="911424" y="3770752"/>
            <a:ext cx="4015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% farmaceutica su export manifatturiero in Italia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85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783D139-0DE6-D997-DEAF-0927C02EC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29082" r="39959" b="43394"/>
          <a:stretch/>
        </p:blipFill>
        <p:spPr>
          <a:xfrm>
            <a:off x="6531758" y="1152900"/>
            <a:ext cx="4172754" cy="183015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9BD51EA-D22A-0AF6-8393-1F26E1AB0E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56" t="37890" r="42322" b="19173"/>
          <a:stretch/>
        </p:blipFill>
        <p:spPr>
          <a:xfrm>
            <a:off x="6531758" y="2932689"/>
            <a:ext cx="4316770" cy="3301060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93B8D85B-B638-6CDA-99A6-2F4F40111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532715"/>
            <a:ext cx="102971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9200"/>
              </a:buClr>
              <a:buSzPct val="100000"/>
              <a:buFontTx/>
              <a:buNone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</a:rPr>
              <a:t>CDMO: eccellenza in Italia e motore </a:t>
            </a: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di crescita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854FC4-8F11-BFFC-40DC-FF6CA3909DE3}"/>
              </a:ext>
            </a:extLst>
          </p:cNvPr>
          <p:cNvSpPr txBox="1"/>
          <p:nvPr/>
        </p:nvSpPr>
        <p:spPr>
          <a:xfrm>
            <a:off x="5663952" y="6233749"/>
            <a:ext cx="58326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+mn-cs"/>
              </a:rPr>
              <a:t>Fonte: Prometeia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448A293-9672-F58B-08DC-F0592927A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472" y="1871521"/>
            <a:ext cx="4172754" cy="374798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CAE0E8-1EFF-F2E5-716A-3C2D515B3434}"/>
              </a:ext>
            </a:extLst>
          </p:cNvPr>
          <p:cNvSpPr txBox="1"/>
          <p:nvPr/>
        </p:nvSpPr>
        <p:spPr>
          <a:xfrm>
            <a:off x="1199456" y="1340768"/>
            <a:ext cx="4748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Composizione delle produzione in UE+UK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(% sul totale)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46F1E8-582B-1FA6-B650-0AE71FAF47B0}"/>
              </a:ext>
            </a:extLst>
          </p:cNvPr>
          <p:cNvSpPr txBox="1"/>
          <p:nvPr/>
        </p:nvSpPr>
        <p:spPr>
          <a:xfrm>
            <a:off x="4439816" y="2564904"/>
            <a:ext cx="932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Italia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D1CE38-E615-351C-4F7B-61AD46CFD7A3}"/>
              </a:ext>
            </a:extLst>
          </p:cNvPr>
          <p:cNvSpPr txBox="1"/>
          <p:nvPr/>
        </p:nvSpPr>
        <p:spPr>
          <a:xfrm>
            <a:off x="4583832" y="4592161"/>
            <a:ext cx="932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Germania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DE947D-4AED-39CC-0EDA-E31A4C9EB910}"/>
              </a:ext>
            </a:extLst>
          </p:cNvPr>
          <p:cNvSpPr txBox="1"/>
          <p:nvPr/>
        </p:nvSpPr>
        <p:spPr>
          <a:xfrm>
            <a:off x="2427301" y="5301208"/>
            <a:ext cx="932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Francia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42A1A4-677E-D292-70C9-8DDED64D664D}"/>
              </a:ext>
            </a:extLst>
          </p:cNvPr>
          <p:cNvSpPr txBox="1"/>
          <p:nvPr/>
        </p:nvSpPr>
        <p:spPr>
          <a:xfrm>
            <a:off x="1347181" y="4453661"/>
            <a:ext cx="932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UK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C44244F-BA4D-E759-A134-E7E720F177BB}"/>
              </a:ext>
            </a:extLst>
          </p:cNvPr>
          <p:cNvSpPr txBox="1"/>
          <p:nvPr/>
        </p:nvSpPr>
        <p:spPr>
          <a:xfrm>
            <a:off x="1127448" y="3512041"/>
            <a:ext cx="932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Spagna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F2ACC94-4BB3-2AD2-3E66-53CBA41A9803}"/>
              </a:ext>
            </a:extLst>
          </p:cNvPr>
          <p:cNvSpPr txBox="1"/>
          <p:nvPr/>
        </p:nvSpPr>
        <p:spPr>
          <a:xfrm>
            <a:off x="1275173" y="2932689"/>
            <a:ext cx="932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Grecia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0F42419-DE86-B6C4-F518-ECE99CE0E4A2}"/>
              </a:ext>
            </a:extLst>
          </p:cNvPr>
          <p:cNvSpPr txBox="1"/>
          <p:nvPr/>
        </p:nvSpPr>
        <p:spPr>
          <a:xfrm>
            <a:off x="987141" y="2366014"/>
            <a:ext cx="932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Polonia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5C8F029-9B5C-7C79-6421-FC5FB230CE2F}"/>
              </a:ext>
            </a:extLst>
          </p:cNvPr>
          <p:cNvSpPr txBox="1"/>
          <p:nvPr/>
        </p:nvSpPr>
        <p:spPr>
          <a:xfrm>
            <a:off x="1631504" y="2132856"/>
            <a:ext cx="932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Austria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0BD9C54-EAA0-CEE2-4F8E-F03C0257FECE}"/>
              </a:ext>
            </a:extLst>
          </p:cNvPr>
          <p:cNvSpPr txBox="1"/>
          <p:nvPr/>
        </p:nvSpPr>
        <p:spPr>
          <a:xfrm>
            <a:off x="2499309" y="1999873"/>
            <a:ext cx="932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+mn-cs"/>
              </a:rPr>
              <a:t>Altri</a:t>
            </a:r>
          </a:p>
        </p:txBody>
      </p:sp>
    </p:spTree>
    <p:extLst>
      <p:ext uri="{BB962C8B-B14F-4D97-AF65-F5344CB8AC3E}">
        <p14:creationId xmlns:p14="http://schemas.microsoft.com/office/powerpoint/2010/main" val="2357616501"/>
      </p:ext>
    </p:extLst>
  </p:cSld>
  <p:clrMapOvr>
    <a:masterClrMapping/>
  </p:clrMapOvr>
</p:sld>
</file>

<file path=ppt/theme/theme1.xml><?xml version="1.0" encoding="utf-8"?>
<a:theme xmlns:a="http://schemas.openxmlformats.org/drawingml/2006/main" name="2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r" eaLnBrk="0" hangingPunct="0">
          <a:spcBef>
            <a:spcPct val="50000"/>
          </a:spcBef>
          <a:defRPr sz="1200" b="1" dirty="0">
            <a:solidFill>
              <a:schemeClr val="accent3"/>
            </a:solidFill>
            <a:latin typeface="Lucida Sans" pitchFamily="34" charset="0"/>
            <a:ea typeface="ＭＳ Ｐゴシック"/>
            <a:cs typeface="ＭＳ Ｐゴシック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c40330-02bb-4fa6-9116-f11a708d3e62">
      <Terms xmlns="http://schemas.microsoft.com/office/infopath/2007/PartnerControls"/>
    </lcf76f155ced4ddcb4097134ff3c332f>
    <TaxCatchAll xmlns="cc7bc9fa-4e5e-47a5-b994-d2eaca0cad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D1ACF02B2BA642A31B99ABF5F6C4A8" ma:contentTypeVersion="16" ma:contentTypeDescription="Creare un nuovo documento." ma:contentTypeScope="" ma:versionID="9db3bda9b4a58370cadbd49c58d59671">
  <xsd:schema xmlns:xsd="http://www.w3.org/2001/XMLSchema" xmlns:xs="http://www.w3.org/2001/XMLSchema" xmlns:p="http://schemas.microsoft.com/office/2006/metadata/properties" xmlns:ns2="cc7bc9fa-4e5e-47a5-b994-d2eaca0cad52" xmlns:ns3="04c40330-02bb-4fa6-9116-f11a708d3e62" targetNamespace="http://schemas.microsoft.com/office/2006/metadata/properties" ma:root="true" ma:fieldsID="2db4f3bae8498beca55b1464dea6bc6b" ns2:_="" ns3:_="">
    <xsd:import namespace="cc7bc9fa-4e5e-47a5-b994-d2eaca0cad52"/>
    <xsd:import namespace="04c40330-02bb-4fa6-9116-f11a708d3e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bc9fa-4e5e-47a5-b994-d2eaca0cad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94750c9-3f2e-434d-bc26-f9b6f56379c1}" ma:internalName="TaxCatchAll" ma:showField="CatchAllData" ma:web="cc7bc9fa-4e5e-47a5-b994-d2eaca0cad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40330-02bb-4fa6-9116-f11a708d3e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cc4883d2-1948-4e00-978f-01c502b364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C186EA-03A3-4ACF-A2FD-68821315BAB9}">
  <ds:schemaRefs>
    <ds:schemaRef ds:uri="http://schemas.microsoft.com/office/2006/documentManagement/types"/>
    <ds:schemaRef ds:uri="http://purl.org/dc/elements/1.1/"/>
    <ds:schemaRef ds:uri="04c40330-02bb-4fa6-9116-f11a708d3e62"/>
    <ds:schemaRef ds:uri="http://schemas.microsoft.com/office/infopath/2007/PartnerControls"/>
    <ds:schemaRef ds:uri="http://www.w3.org/XML/1998/namespace"/>
    <ds:schemaRef ds:uri="cc7bc9fa-4e5e-47a5-b994-d2eaca0cad52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218970-5901-4AE9-86D5-3E375BB785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36D5DE-906D-4666-B746-EC7EB15553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7bc9fa-4e5e-47a5-b994-d2eaca0cad52"/>
    <ds:schemaRef ds:uri="04c40330-02bb-4fa6-9116-f11a708d3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26832</TotalTime>
  <Words>2468</Words>
  <Application>Microsoft Office PowerPoint</Application>
  <PresentationFormat>Widescreen</PresentationFormat>
  <Paragraphs>325</Paragraphs>
  <Slides>27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Lucida Sans</vt:lpstr>
      <vt:lpstr>Wingdings</vt:lpstr>
      <vt:lpstr>2_Presentazione vuota</vt:lpstr>
      <vt:lpstr>Presentazione vuota</vt:lpstr>
      <vt:lpstr>3_Presentazione vuota</vt:lpstr>
      <vt:lpstr>5_Presentazione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L’Italia può competere grazie a importanti asset industriali</vt:lpstr>
      <vt:lpstr>100% della crescita dell’industria farmaceutica dipende dall’export</vt:lpstr>
      <vt:lpstr>Presentazione standard di PowerPoint</vt:lpstr>
      <vt:lpstr>Ruolo crescente per l’export, valore medio allineato alla Germania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1.600 miliardi investiti dalle aziende farmaceutiche in R&amp;S 80% sarà in network, da attrarre con policy proinnovation</vt:lpstr>
      <vt:lpstr>Presentazione standard di PowerPoint</vt:lpstr>
      <vt:lpstr>Rafforzare l’autonomia strategica di filiera è un obiettivo UE</vt:lpstr>
      <vt:lpstr>La concorrenza internazionale è sempre più forte. L’Europa deve invertire il trend di perdita di competitività</vt:lpstr>
    </vt:vector>
  </TitlesOfParts>
  <Company>Utente della copia di valutazione di Office 2004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della copia di valutazione di Office 2004</dc:creator>
  <cp:lastModifiedBy>Riccini Carlo</cp:lastModifiedBy>
  <cp:revision>2137</cp:revision>
  <cp:lastPrinted>2019-07-11T16:33:22Z</cp:lastPrinted>
  <dcterms:created xsi:type="dcterms:W3CDTF">2011-10-21T10:20:29Z</dcterms:created>
  <dcterms:modified xsi:type="dcterms:W3CDTF">2023-04-17T11:16:27Z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0x01010011D1ACF02B2BA642A31B99ABF5F6C4A8</vt:lpwstr>
  </property>
  <property fmtid="{D5CDD505-2E9C-101B-9397-08002B2CF9AE}" pid="3" name="MediaServiceImageTags">
    <vt:lpwstr/>
  </property>
</Properties>
</file>