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809" r:id="rId2"/>
    <p:sldId id="807" r:id="rId3"/>
    <p:sldId id="806" r:id="rId4"/>
    <p:sldId id="811" r:id="rId5"/>
    <p:sldId id="812" r:id="rId6"/>
    <p:sldId id="813" r:id="rId7"/>
    <p:sldId id="814" r:id="rId8"/>
    <p:sldId id="815" r:id="rId9"/>
    <p:sldId id="816" r:id="rId10"/>
    <p:sldId id="818" r:id="rId11"/>
    <p:sldId id="817" r:id="rId12"/>
    <p:sldId id="819" r:id="rId13"/>
    <p:sldId id="820" r:id="rId14"/>
    <p:sldId id="827" r:id="rId15"/>
    <p:sldId id="822" r:id="rId16"/>
    <p:sldId id="823" r:id="rId17"/>
    <p:sldId id="821" r:id="rId18"/>
    <p:sldId id="824" r:id="rId19"/>
    <p:sldId id="825" r:id="rId20"/>
    <p:sldId id="826" r:id="rId21"/>
  </p:sldIdLst>
  <p:sldSz cx="12192000" cy="6858000"/>
  <p:notesSz cx="6669088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8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4080"/>
    <a:srgbClr val="0099FF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6" autoAdjust="0"/>
    <p:restoredTop sz="94624" autoAdjust="0"/>
  </p:normalViewPr>
  <p:slideViewPr>
    <p:cSldViewPr>
      <p:cViewPr varScale="1">
        <p:scale>
          <a:sx n="69" d="100"/>
          <a:sy n="69" d="100"/>
        </p:scale>
        <p:origin x="648" y="60"/>
      </p:cViewPr>
      <p:guideLst>
        <p:guide orient="horz" pos="2160"/>
        <p:guide pos="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81269-E239-4270-8659-446BA2C71B4C}" type="datetimeFigureOut">
              <a:rPr lang="it-IT" smtClean="0"/>
              <a:pPr/>
              <a:t>26/03/2019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55D76-09D4-417C-AB87-97A024A9A88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28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1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88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3" y="4715153"/>
            <a:ext cx="4890665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7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1" y="9430307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96B06729-AA6B-4012-A4F4-86642BC4F01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22212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73FE1D-AE3C-4079-8E47-CA9E428D16BD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1419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1767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345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7705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373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88895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55766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63507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41619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0560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6642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3204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341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822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5689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3791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5852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6670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9413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700BAD-4D09-40A4-944F-CA2FB600C2F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baseline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817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FC174-F65C-40FC-BE1F-F68EDBF1F43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954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DB1BB-A462-4293-A2E2-65CA1D917C6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3021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E28B2-A282-42E7-9083-B023D59BE74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3538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F88BEC-75E7-47BF-B681-12850938A3D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510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9CE32-5CD2-4833-93A6-C36450F1FE1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982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2FA03-1395-45C2-B8FD-82DE94799CE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70099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2DFD28-8755-4038-86F0-1DFF18D64EE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52724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48FFA-5E60-4206-B9B7-BA04D4CFD8A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6940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CA497-5EE4-41DB-AE18-4360813DF89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947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73F82-2C0A-4CCD-8716-115EF0593C0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7101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CBEECA-787B-4B69-A5A1-13BBD0C0AD8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4751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99E02690-170E-431B-97AB-5051C6AFF61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39A033B7-282C-427E-98AB-5E0221ECD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888" y="2854449"/>
            <a:ext cx="654826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 pitchFamily="34" charset="0"/>
                <a:ea typeface="ＭＳ Ｐゴシック" panose="020B0600070205080204" pitchFamily="34" charset="-128"/>
                <a:cs typeface="+mn-cs"/>
              </a:rPr>
              <a:t>Innovazione e Produzione di Valore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 pitchFamily="34" charset="0"/>
                <a:ea typeface="ＭＳ Ｐゴシック" panose="020B0600070205080204" pitchFamily="34" charset="-128"/>
                <a:cs typeface="+mn-cs"/>
              </a:rPr>
              <a:t>L’industria del farmaco: un patrimonio 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 pitchFamily="34" charset="0"/>
                <a:ea typeface="ＭＳ Ｐゴシック" panose="020B0600070205080204" pitchFamily="34" charset="-128"/>
                <a:cs typeface="+mn-cs"/>
              </a:rPr>
              <a:t>che l’Italia non può perdere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752710-99B7-4632-8637-449E5E3F3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888" y="4564360"/>
            <a:ext cx="229979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 pitchFamily="34" charset="0"/>
                <a:ea typeface="ＭＳ Ｐゴシック" panose="020B0600070205080204" pitchFamily="34" charset="-128"/>
                <a:cs typeface="+mn-cs"/>
              </a:rPr>
              <a:t>Rieti, 5 Aprile 2019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5B6BE69E-DF91-4F90-930F-B92C442175BF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911424" y="304203"/>
            <a:ext cx="820891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260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Si consolida la crescita di investimenti ed export                      delle imprese del farmaco a capitale italiano </a:t>
            </a:r>
            <a:endParaRPr lang="it-IT" sz="2000" dirty="0">
              <a:solidFill>
                <a:srgbClr val="004080"/>
              </a:solidFill>
              <a:latin typeface="Lucida Sans" pitchFamily="34" charset="0"/>
              <a:ea typeface="MS Gothic" pitchFamily="49" charset="-128"/>
              <a:cs typeface="Lucida Sans" pitchFamily="34" charset="0"/>
            </a:endParaRPr>
          </a:p>
        </p:txBody>
      </p:sp>
      <p:sp>
        <p:nvSpPr>
          <p:cNvPr id="3" name="Text Box 25">
            <a:extLst>
              <a:ext uri="{FF2B5EF4-FFF2-40B4-BE49-F238E27FC236}">
                <a16:creationId xmlns:a16="http://schemas.microsoft.com/office/drawing/2014/main" id="{A88CC4FC-FCA6-4A69-8453-0E6330ECC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1615" y="6232911"/>
            <a:ext cx="5733455" cy="24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r" defTabSz="449263">
              <a:spcBef>
                <a:spcPts val="625"/>
              </a:spcBef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</a:rPr>
              <a:t>Fonte: elaborazioni </a:t>
            </a:r>
            <a:r>
              <a:rPr lang="it-IT" sz="1000" baseline="0" dirty="0" err="1">
                <a:solidFill>
                  <a:srgbClr val="004080"/>
                </a:solidFill>
                <a:latin typeface="Lucida Sans" pitchFamily="34" charset="0"/>
                <a:ea typeface="MS Gothic" pitchFamily="49" charset="-128"/>
              </a:rPr>
              <a:t>Farmindustria</a:t>
            </a: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</a:rPr>
              <a:t> su dati aziendali</a:t>
            </a: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34D4258C-36E9-4C4E-BF24-8F943E343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1772816"/>
            <a:ext cx="4320480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it-IT" altLang="it-IT" sz="1400" b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Vendite estere delle imprese del farmaco                    a capitale italiano</a:t>
            </a:r>
            <a:endParaRPr lang="it-IT" altLang="it-IT" sz="1200" baseline="0" dirty="0">
              <a:solidFill>
                <a:srgbClr val="004080"/>
              </a:solidFill>
              <a:latin typeface="Lucida Sans" pitchFamily="34" charset="0"/>
              <a:ea typeface="MS Gothic" pitchFamily="49" charset="-128"/>
              <a:cs typeface="Lucida Sans" pitchFamily="34" charset="0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A14C9FCD-36AC-4D0A-ABD2-554D0D1CA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2431293"/>
            <a:ext cx="1728193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2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Miliardi di euro</a:t>
            </a:r>
            <a:endParaRPr lang="it-IT" altLang="it-IT" sz="1100" baseline="0" dirty="0">
              <a:solidFill>
                <a:srgbClr val="004080"/>
              </a:solidFill>
              <a:latin typeface="Lucida Sans" pitchFamily="34" charset="0"/>
              <a:ea typeface="MS Gothic" pitchFamily="49" charset="-128"/>
              <a:cs typeface="Lucida Sans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688D15D-0581-4047-8D7D-F428B0274D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111" y="2870330"/>
            <a:ext cx="1532837" cy="234947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F28DA10-8632-4733-80AE-CEABBC2F9F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3308" y="2820476"/>
            <a:ext cx="1626195" cy="2354110"/>
          </a:xfrm>
          <a:prstGeom prst="rect">
            <a:avLst/>
          </a:prstGeom>
        </p:spPr>
      </p:pic>
      <p:sp>
        <p:nvSpPr>
          <p:cNvPr id="8" name="Text Box 1">
            <a:extLst>
              <a:ext uri="{FF2B5EF4-FFF2-40B4-BE49-F238E27FC236}">
                <a16:creationId xmlns:a16="http://schemas.microsoft.com/office/drawing/2014/main" id="{113B5B98-DBB2-4105-930C-5DDBF6143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287" y="2427101"/>
            <a:ext cx="1986235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2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% sul fatturato totale</a:t>
            </a:r>
            <a:endParaRPr lang="it-IT" altLang="it-IT" sz="1100" baseline="0" dirty="0">
              <a:solidFill>
                <a:srgbClr val="004080"/>
              </a:solidFill>
              <a:latin typeface="Lucida Sans" pitchFamily="34" charset="0"/>
              <a:ea typeface="MS Gothic" pitchFamily="49" charset="-128"/>
              <a:cs typeface="Lucida Sans" pitchFamily="34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681B56D9-8024-45AE-BED0-D41B5CC5A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793" y="3945413"/>
            <a:ext cx="648072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400" b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3,1</a:t>
            </a:r>
            <a:endParaRPr lang="it-IT" altLang="it-IT" sz="1200" b="1" baseline="0" dirty="0">
              <a:solidFill>
                <a:srgbClr val="004080"/>
              </a:solidFill>
              <a:latin typeface="Lucida Sans" pitchFamily="34" charset="0"/>
              <a:ea typeface="MS Gothic" pitchFamily="49" charset="-128"/>
              <a:cs typeface="Lucida Sans" pitchFamily="34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874FDD3A-D875-4C41-AAB8-26C133989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478" y="2831591"/>
            <a:ext cx="648072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400" b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7,3</a:t>
            </a:r>
            <a:endParaRPr lang="it-IT" altLang="it-IT" sz="1200" b="1" baseline="0" dirty="0">
              <a:solidFill>
                <a:srgbClr val="004080"/>
              </a:solidFill>
              <a:latin typeface="Lucida Sans" pitchFamily="34" charset="0"/>
              <a:ea typeface="MS Gothic" pitchFamily="49" charset="-128"/>
              <a:cs typeface="Lucida Sans" pitchFamily="34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50616B65-1D98-4C87-80B8-3E00D4484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9054" y="3713216"/>
            <a:ext cx="648072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400" b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49%</a:t>
            </a: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9FA8FCAB-255F-4173-B83A-F7EC9668B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7702" y="3257599"/>
            <a:ext cx="648072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400" b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70%</a:t>
            </a: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86001A8F-419F-4889-B872-031174DE4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278" y="5186858"/>
            <a:ext cx="648072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2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2017</a:t>
            </a: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979315F4-6845-489B-BB51-F3215FB42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102" y="5186858"/>
            <a:ext cx="648072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2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2007</a:t>
            </a: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B70FE869-6623-46B9-91D4-21044F7C7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198" y="5186858"/>
            <a:ext cx="648072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2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2017</a:t>
            </a: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7BBBD4CA-4B6F-4F71-893E-84083F328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886" y="5186858"/>
            <a:ext cx="648072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2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2007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A63790F7-8769-4773-A4CF-3F520D40F159}"/>
              </a:ext>
            </a:extLst>
          </p:cNvPr>
          <p:cNvSpPr txBox="1"/>
          <p:nvPr/>
        </p:nvSpPr>
        <p:spPr bwMode="auto">
          <a:xfrm>
            <a:off x="6163816" y="2058856"/>
            <a:ext cx="530125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Le imprese a capitale italiano si caratterizzano                                 per un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fatturato realizzato all’estero pari al 70% del totale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, in notevole crescita e significativamente                    più elevato rispetto alla media manifatturiera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B97843A-FF4A-4B7E-A223-59A536241351}"/>
              </a:ext>
            </a:extLst>
          </p:cNvPr>
          <p:cNvSpPr txBox="1"/>
          <p:nvPr/>
        </p:nvSpPr>
        <p:spPr bwMode="auto">
          <a:xfrm>
            <a:off x="6163816" y="3548377"/>
            <a:ext cx="5301254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Vendite estere più che raddoppiate                              negli ultimi 10 anni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 (da 3,1 miliardi nel 2007                                  a 7,3 nel 2017), non in un’ottica di delocalizzazione                                ma di presidio di nuovi mercati, che ha consentito di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rafforzare la presenza in Italia delle attività                      di R&amp;S e produzione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08708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C999C298-CE80-48B7-80D2-33BFA517AB0F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911424" y="504259"/>
            <a:ext cx="1056079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260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Industria farmaceutica tra i settori più </a:t>
            </a:r>
            <a:r>
              <a:rPr lang="it-IT" sz="2600" i="1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green</a:t>
            </a:r>
            <a:r>
              <a:rPr lang="it-IT" sz="260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 dell’industria</a:t>
            </a:r>
            <a:endParaRPr lang="it-IT" sz="2000" dirty="0">
              <a:solidFill>
                <a:srgbClr val="004080"/>
              </a:solidFill>
              <a:latin typeface="Lucida Sans" pitchFamily="34" charset="0"/>
              <a:ea typeface="MS Gothic" pitchFamily="49" charset="-128"/>
              <a:cs typeface="Lucida Sans" pitchFamily="34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D841F04C-56B7-4AE5-8E1E-5E581A84453B}"/>
              </a:ext>
            </a:extLst>
          </p:cNvPr>
          <p:cNvSpPr/>
          <p:nvPr/>
        </p:nvSpPr>
        <p:spPr>
          <a:xfrm>
            <a:off x="964382" y="1867126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Italia: indicatori di impatto ambientale dell’industria farmaceutica                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93DDBEE-59F6-4FBA-A265-C5DF975337F6}"/>
              </a:ext>
            </a:extLst>
          </p:cNvPr>
          <p:cNvSpPr txBox="1"/>
          <p:nvPr/>
        </p:nvSpPr>
        <p:spPr bwMode="auto">
          <a:xfrm>
            <a:off x="2692574" y="3131590"/>
            <a:ext cx="8528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-66%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905F5F-E116-4A4A-BBCE-6ED333D5142A}"/>
              </a:ext>
            </a:extLst>
          </p:cNvPr>
          <p:cNvSpPr txBox="1"/>
          <p:nvPr/>
        </p:nvSpPr>
        <p:spPr bwMode="auto">
          <a:xfrm>
            <a:off x="3846968" y="3134357"/>
            <a:ext cx="5886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-19%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F4843D1-2AAB-43E1-95E8-605296954075}"/>
              </a:ext>
            </a:extLst>
          </p:cNvPr>
          <p:cNvSpPr txBox="1"/>
          <p:nvPr/>
        </p:nvSpPr>
        <p:spPr bwMode="auto">
          <a:xfrm>
            <a:off x="2692574" y="4632372"/>
            <a:ext cx="8528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47%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534ED23-1B3E-4CD9-B819-721696A5F4FE}"/>
              </a:ext>
            </a:extLst>
          </p:cNvPr>
          <p:cNvSpPr txBox="1"/>
          <p:nvPr/>
        </p:nvSpPr>
        <p:spPr bwMode="auto">
          <a:xfrm>
            <a:off x="2692574" y="3858763"/>
            <a:ext cx="8528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-69%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7DED434-CDCC-49D6-A878-497A06AE47CE}"/>
              </a:ext>
            </a:extLst>
          </p:cNvPr>
          <p:cNvSpPr txBox="1"/>
          <p:nvPr/>
        </p:nvSpPr>
        <p:spPr bwMode="auto">
          <a:xfrm>
            <a:off x="3856673" y="3858763"/>
            <a:ext cx="5886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-18%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55FB7C7-073A-44E9-8F2A-2C5328D235EB}"/>
              </a:ext>
            </a:extLst>
          </p:cNvPr>
          <p:cNvSpPr txBox="1"/>
          <p:nvPr/>
        </p:nvSpPr>
        <p:spPr bwMode="auto">
          <a:xfrm>
            <a:off x="3862181" y="4632372"/>
            <a:ext cx="5886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32%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CDFF4C02-FF0D-4030-9BB8-7E9B4B874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382" y="2981443"/>
            <a:ext cx="1574062" cy="571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it-IT" altLang="it-IT" sz="12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Emissioni gas climalteranti       </a:t>
            </a:r>
            <a:r>
              <a:rPr lang="it-IT" altLang="it-IT" sz="7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(</a:t>
            </a:r>
            <a:r>
              <a:rPr lang="it-IT" altLang="it-IT" sz="700" baseline="0" dirty="0" err="1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var</a:t>
            </a:r>
            <a:r>
              <a:rPr lang="it-IT" altLang="it-IT" sz="7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. % cumulata in 10 anni)</a:t>
            </a:r>
            <a:endParaRPr lang="it-IT" altLang="it-IT" sz="1200" baseline="0" dirty="0">
              <a:solidFill>
                <a:srgbClr val="004080"/>
              </a:solidFill>
              <a:latin typeface="Lucida Sans" pitchFamily="34" charset="0"/>
              <a:ea typeface="MS Gothic" pitchFamily="49" charset="-128"/>
              <a:cs typeface="Lucida Sans" pitchFamily="34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FB598B30-556C-435F-99E9-003CA985F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903" y="2413147"/>
            <a:ext cx="1402060" cy="433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100" b="1" i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Industria farmaceutica</a:t>
            </a: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78C9B132-ADB0-4247-BADD-A3C966A6C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382" y="3703783"/>
            <a:ext cx="1440160" cy="571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it-IT" altLang="it-IT" sz="12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Consumi energetici           </a:t>
            </a:r>
            <a:r>
              <a:rPr lang="it-IT" altLang="it-IT" sz="7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(</a:t>
            </a:r>
            <a:r>
              <a:rPr lang="it-IT" altLang="it-IT" sz="700" baseline="0" dirty="0" err="1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var</a:t>
            </a:r>
            <a:r>
              <a:rPr lang="it-IT" altLang="it-IT" sz="7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. % cumulata in 10 anni)</a:t>
            </a:r>
            <a:endParaRPr lang="it-IT" altLang="it-IT" sz="1200" baseline="0" dirty="0">
              <a:solidFill>
                <a:srgbClr val="004080"/>
              </a:solidFill>
              <a:latin typeface="Lucida Sans" pitchFamily="34" charset="0"/>
              <a:ea typeface="MS Gothic" pitchFamily="49" charset="-128"/>
              <a:cs typeface="Lucida Sans" pitchFamily="34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CCBA68B1-18BB-4F86-AB7D-9CC53BC67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383" y="4423531"/>
            <a:ext cx="1891257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it-IT" altLang="it-IT" sz="12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Investimenti in tecnologie «pulite»                   % sul tot. ambientali</a:t>
            </a:r>
            <a:endParaRPr lang="it-IT" altLang="it-IT" sz="700" baseline="0" dirty="0">
              <a:solidFill>
                <a:srgbClr val="004080"/>
              </a:solidFill>
              <a:latin typeface="Lucida Sans" pitchFamily="34" charset="0"/>
              <a:ea typeface="MS Gothic" pitchFamily="49" charset="-128"/>
              <a:cs typeface="Lucida Sans" pitchFamily="34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7B203931-2071-455E-92AB-D12EC440A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238" y="2410574"/>
            <a:ext cx="1402060" cy="433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it-IT" altLang="it-IT" sz="1100" b="1" i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Totale             industria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CA05A62F-31CB-417A-AB46-EBA494A4842B}"/>
              </a:ext>
            </a:extLst>
          </p:cNvPr>
          <p:cNvCxnSpPr/>
          <p:nvPr/>
        </p:nvCxnSpPr>
        <p:spPr bwMode="auto">
          <a:xfrm>
            <a:off x="1036391" y="2914537"/>
            <a:ext cx="340897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40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DE3EA5CD-BA47-4681-BB44-C40B31F2CCF1}"/>
              </a:ext>
            </a:extLst>
          </p:cNvPr>
          <p:cNvCxnSpPr/>
          <p:nvPr/>
        </p:nvCxnSpPr>
        <p:spPr bwMode="auto">
          <a:xfrm>
            <a:off x="1052280" y="5174231"/>
            <a:ext cx="340897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40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69E66F7-F828-4DED-94E8-77F4E0A98FF0}"/>
              </a:ext>
            </a:extLst>
          </p:cNvPr>
          <p:cNvSpPr txBox="1"/>
          <p:nvPr/>
        </p:nvSpPr>
        <p:spPr bwMode="auto">
          <a:xfrm>
            <a:off x="6163815" y="2433224"/>
            <a:ext cx="53084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La farmaceutica è tra i settori più attenti all’ambiente:                   in un decennio le imprese del farmaco hanno ridotto                                                  sia i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consumi energetici (-69%)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                                          sia le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emissioni di gas climalteranti (-66%)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C3DBDDD-5F03-4FF4-968B-96C6283A6C60}"/>
              </a:ext>
            </a:extLst>
          </p:cNvPr>
          <p:cNvSpPr txBox="1"/>
          <p:nvPr/>
        </p:nvSpPr>
        <p:spPr bwMode="auto">
          <a:xfrm>
            <a:off x="6163816" y="3711384"/>
            <a:ext cx="53084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Inoltre circa la metà degli investimenti ambientali dell’industria farmaceutica è in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tecnologie «pulite»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,      che azzerano o riducono alla fonte l’inquinamento                                del processo produttivo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9" name="Rectangle 53">
            <a:extLst>
              <a:ext uri="{FF2B5EF4-FFF2-40B4-BE49-F238E27FC236}">
                <a16:creationId xmlns:a16="http://schemas.microsoft.com/office/drawing/2014/main" id="{5C32280F-F8E7-4BAD-87E4-FDA0BCC41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0492" y="6223665"/>
            <a:ext cx="6581725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Fonte: elaborazioni </a:t>
            </a:r>
            <a:r>
              <a:rPr lang="it-IT" sz="1000" baseline="0" dirty="0" err="1">
                <a:solidFill>
                  <a:srgbClr val="004080"/>
                </a:solidFill>
                <a:latin typeface="Lucida Sans" pitchFamily="34" charset="0"/>
              </a:rPr>
              <a:t>Farmindustria</a:t>
            </a: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 su dati Istat, </a:t>
            </a:r>
            <a:r>
              <a:rPr lang="it-IT" sz="1000" baseline="0" dirty="0" err="1">
                <a:solidFill>
                  <a:srgbClr val="004080"/>
                </a:solidFill>
                <a:latin typeface="Lucida Sans" pitchFamily="34" charset="0"/>
              </a:rPr>
              <a:t>Eurostat</a:t>
            </a:r>
            <a:endParaRPr lang="it-IT" sz="1000" baseline="0" dirty="0">
              <a:solidFill>
                <a:srgbClr val="004080"/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419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5">
            <a:extLst>
              <a:ext uri="{FF2B5EF4-FFF2-40B4-BE49-F238E27FC236}">
                <a16:creationId xmlns:a16="http://schemas.microsoft.com/office/drawing/2014/main" id="{75ACB834-D023-437C-8BD3-5423B85E7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777" y="6227788"/>
            <a:ext cx="3933825" cy="24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 defTabSz="449251">
              <a:spcBef>
                <a:spcPts val="625"/>
              </a:spcBef>
              <a:buClr>
                <a:srgbClr val="000000"/>
              </a:buClr>
              <a:buSzPct val="100000"/>
              <a:tabLst>
                <a:tab pos="0" algn="l"/>
                <a:tab pos="914377" algn="l"/>
                <a:tab pos="1828754" algn="l"/>
                <a:tab pos="2743131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4" algn="l"/>
                <a:tab pos="9143771" algn="l"/>
                <a:tab pos="10058149" algn="l"/>
              </a:tabLst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</a:rPr>
              <a:t>Fonte: Farmindustria, Istat, </a:t>
            </a:r>
            <a:r>
              <a:rPr lang="it-IT" sz="1000" baseline="0" dirty="0" err="1">
                <a:solidFill>
                  <a:srgbClr val="004080"/>
                </a:solidFill>
                <a:latin typeface="Lucida Sans" pitchFamily="34" charset="0"/>
                <a:ea typeface="MS Gothic" pitchFamily="49" charset="-128"/>
              </a:rPr>
              <a:t>Aifa</a:t>
            </a:r>
            <a:endParaRPr lang="it-IT" sz="1000" baseline="0" dirty="0">
              <a:solidFill>
                <a:srgbClr val="004080"/>
              </a:solidFill>
              <a:latin typeface="Lucida Sans" pitchFamily="34" charset="0"/>
              <a:ea typeface="MS Gothic" pitchFamily="49" charset="-128"/>
            </a:endParaRP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74B67164-718F-4DAF-A64D-B945E5D51606}"/>
              </a:ext>
            </a:extLst>
          </p:cNvPr>
          <p:cNvSpPr/>
          <p:nvPr/>
        </p:nvSpPr>
        <p:spPr bwMode="auto">
          <a:xfrm>
            <a:off x="1091496" y="2636912"/>
            <a:ext cx="936000" cy="936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6814EF8-A4A7-4B8A-848B-D0226EE11C71}"/>
              </a:ext>
            </a:extLst>
          </p:cNvPr>
          <p:cNvSpPr/>
          <p:nvPr/>
        </p:nvSpPr>
        <p:spPr>
          <a:xfrm>
            <a:off x="991404" y="2688437"/>
            <a:ext cx="115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3               su 9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CC0D881-36EC-4153-9075-5447F0F17982}"/>
              </a:ext>
            </a:extLst>
          </p:cNvPr>
          <p:cNvSpPr/>
          <p:nvPr/>
        </p:nvSpPr>
        <p:spPr>
          <a:xfrm>
            <a:off x="983432" y="5161708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+6%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41B76E22-DE2A-45F8-B21D-FCED280A26B6}"/>
              </a:ext>
            </a:extLst>
          </p:cNvPr>
          <p:cNvSpPr/>
          <p:nvPr/>
        </p:nvSpPr>
        <p:spPr bwMode="auto">
          <a:xfrm>
            <a:off x="1091496" y="4941272"/>
            <a:ext cx="936000" cy="936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0039512-1898-41C2-AEF3-DF5068ABA1AA}"/>
              </a:ext>
            </a:extLst>
          </p:cNvPr>
          <p:cNvSpPr/>
          <p:nvPr/>
        </p:nvSpPr>
        <p:spPr>
          <a:xfrm>
            <a:off x="983432" y="5013178"/>
            <a:ext cx="115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700 mln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3EF4BA5D-88E7-41CE-8F59-9A00F9B4AEE7}"/>
              </a:ext>
            </a:extLst>
          </p:cNvPr>
          <p:cNvSpPr/>
          <p:nvPr/>
        </p:nvSpPr>
        <p:spPr>
          <a:xfrm>
            <a:off x="986971" y="1705220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+6%</a:t>
            </a: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A6982DF2-8A92-46D7-A595-DE8605C03566}"/>
              </a:ext>
            </a:extLst>
          </p:cNvPr>
          <p:cNvSpPr/>
          <p:nvPr/>
        </p:nvSpPr>
        <p:spPr bwMode="auto">
          <a:xfrm>
            <a:off x="1091496" y="1484784"/>
            <a:ext cx="936000" cy="936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E64C5C34-0D80-4179-B0BB-C9DB4A27E090}"/>
              </a:ext>
            </a:extLst>
          </p:cNvPr>
          <p:cNvSpPr/>
          <p:nvPr/>
        </p:nvSpPr>
        <p:spPr>
          <a:xfrm>
            <a:off x="986971" y="1527411"/>
            <a:ext cx="115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2,8 </a:t>
            </a:r>
            <a:r>
              <a:rPr lang="it-IT" b="1" baseline="0" dirty="0" err="1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mld</a:t>
            </a:r>
            <a:endParaRPr lang="it-IT" b="1" baseline="0" dirty="0">
              <a:solidFill>
                <a:srgbClr val="FFFFFF"/>
              </a:solidFill>
              <a:latin typeface="Lucida Sans" panose="020B0602030504020204" pitchFamily="34" charset="0"/>
              <a:ea typeface="Times New Roman" panose="02020603050405020304" pitchFamily="18" charset="0"/>
              <a:cs typeface="Lucida Sans" panose="020B0602030504020204" pitchFamily="34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77BBB344-DE20-4069-9853-38ACD0D881EA}"/>
              </a:ext>
            </a:extLst>
          </p:cNvPr>
          <p:cNvSpPr/>
          <p:nvPr/>
        </p:nvSpPr>
        <p:spPr>
          <a:xfrm>
            <a:off x="983432" y="4009580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+6%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EAD76614-7627-44AD-8B47-DDDE6062D1DE}"/>
              </a:ext>
            </a:extLst>
          </p:cNvPr>
          <p:cNvSpPr/>
          <p:nvPr/>
        </p:nvSpPr>
        <p:spPr bwMode="auto">
          <a:xfrm>
            <a:off x="1091496" y="3789144"/>
            <a:ext cx="936000" cy="936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02BEA8A0-D2B5-440C-9643-65D42C335363}"/>
              </a:ext>
            </a:extLst>
          </p:cNvPr>
          <p:cNvSpPr/>
          <p:nvPr/>
        </p:nvSpPr>
        <p:spPr>
          <a:xfrm>
            <a:off x="983432" y="3768983"/>
            <a:ext cx="115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≈   300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BFCFFD4F-A92E-488B-BAB0-4B3BBE28A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440" y="362744"/>
            <a:ext cx="10441160" cy="54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  <a:sym typeface="Apex New Medium"/>
              </a:rPr>
              <a:t>La Ricerca in Italia cresce in </a:t>
            </a:r>
            <a:r>
              <a:rPr lang="it-IT" sz="2600" i="1" baseline="0" dirty="0">
                <a:solidFill>
                  <a:srgbClr val="004080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  <a:sym typeface="Apex New Medium"/>
              </a:rPr>
              <a:t>partnership</a:t>
            </a: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  <a:sym typeface="Apex New Medium"/>
              </a:rPr>
              <a:t> e valorizza</a:t>
            </a:r>
          </a:p>
          <a:p>
            <a:pPr eaLnBrk="1" hangingPunct="1"/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  <a:sym typeface="Apex New Medium"/>
              </a:rPr>
              <a:t>le sue specializzazioni</a:t>
            </a:r>
            <a:endParaRPr lang="it-IT" sz="2600" baseline="0" dirty="0">
              <a:solidFill>
                <a:srgbClr val="004080"/>
              </a:solidFill>
              <a:latin typeface="Lucida Sans" pitchFamily="34" charset="0"/>
              <a:cs typeface="ＭＳ Ｐゴシック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24721BB-8B07-4DA8-B028-4BD4ED9900DE}"/>
              </a:ext>
            </a:extLst>
          </p:cNvPr>
          <p:cNvSpPr txBox="1"/>
          <p:nvPr/>
        </p:nvSpPr>
        <p:spPr bwMode="auto">
          <a:xfrm>
            <a:off x="2171114" y="1678025"/>
            <a:ext cx="7669301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</a:rPr>
              <a:t>investiti in Ricerca e Innovazione 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nel 2017 e 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</a:rPr>
              <a:t>cresciuti del 22% in 5 anni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,  </a:t>
            </a:r>
            <a:r>
              <a:rPr lang="it-IT" sz="1400" b="1" baseline="0" dirty="0">
                <a:solidFill>
                  <a:srgbClr val="FF6600"/>
                </a:solidFill>
                <a:latin typeface="Lucida Sans" pitchFamily="34" charset="0"/>
              </a:rPr>
              <a:t>                                          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più della media europea (+16%)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69A0C6A-0B40-4408-90FD-6B30AC88B102}"/>
              </a:ext>
            </a:extLst>
          </p:cNvPr>
          <p:cNvSpPr txBox="1"/>
          <p:nvPr/>
        </p:nvSpPr>
        <p:spPr bwMode="auto">
          <a:xfrm>
            <a:off x="2171112" y="2780930"/>
            <a:ext cx="8821432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</a:rPr>
              <a:t>terapie avanzate sviluppate in Italia 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</a:rPr>
              <a:t>sul totale autorizzate in Europa,</a:t>
            </a:r>
          </a:p>
          <a:p>
            <a:pPr eaLnBrk="1" hangingPunct="1"/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</a:rPr>
              <a:t>un’area di eccellenza della nostra ricerca</a:t>
            </a:r>
          </a:p>
        </p:txBody>
      </p:sp>
      <p:sp>
        <p:nvSpPr>
          <p:cNvPr id="17" name="Text Box 25">
            <a:extLst>
              <a:ext uri="{FF2B5EF4-FFF2-40B4-BE49-F238E27FC236}">
                <a16:creationId xmlns:a16="http://schemas.microsoft.com/office/drawing/2014/main" id="{0242CD9B-C18C-4AFD-BBE2-644FF3389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114" y="5124304"/>
            <a:ext cx="9109463" cy="56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</a:rPr>
              <a:t>investimenti annui in studi clinici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</a:rPr>
              <a:t>, un grande valore per i pazienti e per le strutture cliniche; industria farmaceutica primo settore per collaborazioni con Università e Enti pubblici di ricerca</a:t>
            </a:r>
            <a:endParaRPr lang="it-IT" sz="1500" baseline="0" dirty="0">
              <a:solidFill>
                <a:srgbClr val="004080"/>
              </a:solidFill>
              <a:latin typeface="Lucida Sans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01B6D9D-1CEA-477A-ADF8-F3CF298CE0A0}"/>
              </a:ext>
            </a:extLst>
          </p:cNvPr>
          <p:cNvSpPr txBox="1"/>
          <p:nvPr/>
        </p:nvSpPr>
        <p:spPr bwMode="auto">
          <a:xfrm>
            <a:off x="2171112" y="3933058"/>
            <a:ext cx="91814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1" hangingPunct="1"/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</a:rPr>
              <a:t>farmaci biotech in sviluppo in Italia, 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</a:rPr>
              <a:t>una delle specializzazioni del nostro Paese insieme a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</a:rPr>
              <a:t>vaccini</a:t>
            </a:r>
            <a:r>
              <a:rPr lang="it-IT" sz="1500" baseline="0" dirty="0">
                <a:solidFill>
                  <a:srgbClr val="004080"/>
                </a:solidFill>
                <a:latin typeface="Lucida Sans" pitchFamily="34" charset="0"/>
              </a:rPr>
              <a:t>,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</a:rPr>
              <a:t>emoderivati</a:t>
            </a:r>
            <a:r>
              <a:rPr lang="it-IT" sz="1500" baseline="0" dirty="0">
                <a:solidFill>
                  <a:srgbClr val="004080"/>
                </a:solidFill>
                <a:latin typeface="Lucida Sans" pitchFamily="34" charset="0"/>
              </a:rPr>
              <a:t>,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</a:rPr>
              <a:t>farmaci orfani</a:t>
            </a:r>
          </a:p>
        </p:txBody>
      </p:sp>
    </p:spTree>
    <p:extLst>
      <p:ext uri="{BB962C8B-B14F-4D97-AF65-F5344CB8AC3E}">
        <p14:creationId xmlns:p14="http://schemas.microsoft.com/office/powerpoint/2010/main" val="3573485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mmagine 46">
            <a:extLst>
              <a:ext uri="{FF2B5EF4-FFF2-40B4-BE49-F238E27FC236}">
                <a16:creationId xmlns:a16="http://schemas.microsoft.com/office/drawing/2014/main" id="{73199F58-517A-4636-96B9-9A7756497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416" y="1268760"/>
            <a:ext cx="5364945" cy="4554107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26FA44DE-31B6-499F-A4B3-1C138EE9C66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983432" y="438405"/>
            <a:ext cx="878497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260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Il valore delle imprese del farmaco nel Lazio</a:t>
            </a:r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3D99D133-B6CC-49A0-9E57-6F2B09D34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660" y="1531387"/>
            <a:ext cx="3884232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prima</a:t>
            </a:r>
            <a:r>
              <a:rPr lang="it-IT" sz="18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 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regione farmaceutica per export:</a:t>
            </a:r>
          </a:p>
          <a:p>
            <a:r>
              <a:rPr lang="it-IT" sz="1600" b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9,1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 </a:t>
            </a:r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miliardi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 di vendite all’estero nel 2018</a:t>
            </a: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432B1761-492F-4A00-9506-CBDFADA82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659" y="2403318"/>
            <a:ext cx="373601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seconda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 regione farmaceutica italiana oltre </a:t>
            </a:r>
            <a:r>
              <a:rPr lang="it-IT" sz="1600" b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60</a:t>
            </a:r>
            <a:r>
              <a:rPr lang="it-IT" sz="1600" b="1" baseline="0" dirty="0">
                <a:solidFill>
                  <a:srgbClr val="FF990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 </a:t>
            </a:r>
            <a:r>
              <a:rPr lang="it-IT" sz="1600" b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aziende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 farmaceutiche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AEA0DBF3-EF78-4448-90AB-11225F1CB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660" y="3244471"/>
            <a:ext cx="3794593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600" b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16 mila</a:t>
            </a:r>
            <a:r>
              <a:rPr lang="it-IT" sz="1400" b="1" baseline="0" dirty="0">
                <a:solidFill>
                  <a:srgbClr val="FF990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 </a:t>
            </a:r>
            <a:r>
              <a:rPr lang="it-IT" sz="1400" b="1" baseline="0" dirty="0">
                <a:solidFill>
                  <a:srgbClr val="FF660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addetti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 farmaceutici                                                               e altri </a:t>
            </a:r>
            <a:r>
              <a:rPr lang="it-IT" sz="1600" b="1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6 mila</a:t>
            </a:r>
            <a:r>
              <a:rPr lang="it-IT" sz="1400" b="1" baseline="0" dirty="0">
                <a:solidFill>
                  <a:srgbClr val="FF990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 </a:t>
            </a:r>
            <a:r>
              <a:rPr lang="it-IT" sz="1400" b="1" baseline="0" dirty="0">
                <a:solidFill>
                  <a:srgbClr val="FF660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dell’indotto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3A2F230-681F-4D20-8708-57154A93D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659" y="4085625"/>
            <a:ext cx="47292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ctr">
            <a:spAutoFit/>
          </a:bodyPr>
          <a:lstStyle/>
          <a:p>
            <a:pPr eaLnBrk="1" hangingPunct="1">
              <a:defRPr/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</a:rPr>
              <a:t>al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</a:rPr>
              <a:t>secondo</a:t>
            </a:r>
            <a:r>
              <a:rPr lang="it-IT" sz="1600" baseline="0" dirty="0">
                <a:solidFill>
                  <a:srgbClr val="FF6600"/>
                </a:solidFill>
                <a:latin typeface="Lucida Sans" pitchFamily="34" charset="0"/>
              </a:rPr>
              <a:t>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</a:rPr>
              <a:t>posto per addetti in R&amp;S (1.125)</a:t>
            </a:r>
            <a:r>
              <a:rPr lang="it-IT" sz="1600" baseline="0" dirty="0">
                <a:solidFill>
                  <a:srgbClr val="FF6600"/>
                </a:solidFill>
                <a:latin typeface="Lucida Sans" pitchFamily="34" charset="0"/>
              </a:rPr>
              <a:t>  </a:t>
            </a:r>
            <a:r>
              <a:rPr lang="it-IT" sz="1600" baseline="0" dirty="0">
                <a:solidFill>
                  <a:srgbClr val="004080"/>
                </a:solidFill>
                <a:latin typeface="Lucida Sans" pitchFamily="34" charset="0"/>
              </a:rPr>
              <a:t>                                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</a:rPr>
              <a:t>e con </a:t>
            </a:r>
            <a:r>
              <a:rPr lang="it-IT" sz="1600" b="1" baseline="0" dirty="0">
                <a:solidFill>
                  <a:srgbClr val="004080"/>
                </a:solidFill>
                <a:latin typeface="Lucida Sans" pitchFamily="34" charset="0"/>
              </a:rPr>
              <a:t>300</a:t>
            </a:r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</a:rPr>
              <a:t> 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</a:rPr>
              <a:t>milioni di € investiti</a:t>
            </a: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FF2566D0-65CB-496B-B16A-75672B36C197}"/>
              </a:ext>
            </a:extLst>
          </p:cNvPr>
          <p:cNvSpPr/>
          <p:nvPr/>
        </p:nvSpPr>
        <p:spPr bwMode="auto">
          <a:xfrm>
            <a:off x="6526435" y="1701055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37092BE3-EA9B-4899-AC51-B59E980113B5}"/>
              </a:ext>
            </a:extLst>
          </p:cNvPr>
          <p:cNvSpPr/>
          <p:nvPr/>
        </p:nvSpPr>
        <p:spPr bwMode="auto">
          <a:xfrm>
            <a:off x="6526435" y="2525880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FE234331-FDC5-4DCC-B4C1-FFDBEC025440}"/>
              </a:ext>
            </a:extLst>
          </p:cNvPr>
          <p:cNvSpPr/>
          <p:nvPr/>
        </p:nvSpPr>
        <p:spPr bwMode="auto">
          <a:xfrm>
            <a:off x="6526435" y="3369479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73EA5F05-0925-47C5-8574-2E89A04A8AEC}"/>
              </a:ext>
            </a:extLst>
          </p:cNvPr>
          <p:cNvSpPr/>
          <p:nvPr/>
        </p:nvSpPr>
        <p:spPr bwMode="auto">
          <a:xfrm>
            <a:off x="6526435" y="4236350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28FA00D-192E-4690-9CCA-E6B772CD1307}"/>
              </a:ext>
            </a:extLst>
          </p:cNvPr>
          <p:cNvSpPr txBox="1"/>
          <p:nvPr/>
        </p:nvSpPr>
        <p:spPr>
          <a:xfrm>
            <a:off x="6746659" y="4908434"/>
            <a:ext cx="461548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</a:rPr>
              <a:t>nella </a:t>
            </a:r>
            <a:r>
              <a:rPr lang="it-IT" sz="1600" b="1" i="1" baseline="0" dirty="0">
                <a:solidFill>
                  <a:srgbClr val="FF6600"/>
                </a:solidFill>
                <a:latin typeface="Lucida Sans" pitchFamily="34" charset="0"/>
              </a:rPr>
              <a:t>top </a:t>
            </a:r>
            <a:r>
              <a:rPr lang="it-IT" sz="1600" b="1" i="1" baseline="0" dirty="0" err="1">
                <a:solidFill>
                  <a:srgbClr val="FF6600"/>
                </a:solidFill>
                <a:latin typeface="Lucida Sans" pitchFamily="34" charset="0"/>
              </a:rPr>
              <a:t>ten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</a:rPr>
              <a:t> delle regioni Ue                         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</a:rPr>
              <a:t>per numero di addetti nella farmaceutica</a:t>
            </a:r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1876C666-B79B-4C4D-9321-BD7ADD1BC58E}"/>
              </a:ext>
            </a:extLst>
          </p:cNvPr>
          <p:cNvSpPr/>
          <p:nvPr/>
        </p:nvSpPr>
        <p:spPr bwMode="auto">
          <a:xfrm>
            <a:off x="6526435" y="5034338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5" name="Rectangle 53">
            <a:extLst>
              <a:ext uri="{FF2B5EF4-FFF2-40B4-BE49-F238E27FC236}">
                <a16:creationId xmlns:a16="http://schemas.microsoft.com/office/drawing/2014/main" id="{065D11DF-A4A3-4749-BA2D-4B2EF3855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8724" y="6222454"/>
            <a:ext cx="449349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Fonte: elaborazioni su dati Istat, </a:t>
            </a:r>
            <a:r>
              <a:rPr lang="it-IT" sz="1000" baseline="0" dirty="0" err="1">
                <a:solidFill>
                  <a:srgbClr val="004080"/>
                </a:solidFill>
                <a:latin typeface="Lucida Sans" pitchFamily="34" charset="0"/>
              </a:rPr>
              <a:t>Eurostat</a:t>
            </a: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, </a:t>
            </a:r>
            <a:r>
              <a:rPr lang="it-IT" sz="1000" baseline="0" dirty="0" err="1">
                <a:solidFill>
                  <a:srgbClr val="004080"/>
                </a:solidFill>
                <a:latin typeface="Lucida Sans" pitchFamily="34" charset="0"/>
              </a:rPr>
              <a:t>Farmindustria</a:t>
            </a:r>
            <a:endParaRPr lang="it-IT" sz="1000" baseline="0" dirty="0">
              <a:solidFill>
                <a:srgbClr val="004080"/>
              </a:solidFill>
              <a:latin typeface="Lucida Sans" pitchFamily="34" charset="0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01C4496A-AD27-4509-9088-73B7C1A83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872" y="2778030"/>
            <a:ext cx="48891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FF6600"/>
                </a:solidFill>
                <a:latin typeface="Lucida Sans" pitchFamily="34" charset="0"/>
                <a:cs typeface="Lucida Sans" pitchFamily="34" charset="0"/>
              </a:rPr>
              <a:t>Lazio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4957F6B-47B8-40B6-981F-5C0F12977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4012" y="2778030"/>
            <a:ext cx="3718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400" b="1" baseline="0" dirty="0">
                <a:solidFill>
                  <a:srgbClr val="FF6600"/>
                </a:solidFill>
                <a:latin typeface="Lucida Sans" pitchFamily="34" charset="0"/>
                <a:cs typeface="Lucida Sans" pitchFamily="34" charset="0"/>
              </a:rPr>
              <a:t>42%</a:t>
            </a:r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EC3D5894-F52D-4E0E-8E93-F488F61F8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079" y="3751200"/>
            <a:ext cx="85760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Frosinone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FD104A40-3B18-4B0B-BF87-593EC577C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135" y="3751200"/>
            <a:ext cx="37189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56%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665DA16-EC67-4EEE-8B13-11BA6105401D}"/>
              </a:ext>
            </a:extLst>
          </p:cNvPr>
          <p:cNvSpPr txBox="1"/>
          <p:nvPr/>
        </p:nvSpPr>
        <p:spPr>
          <a:xfrm>
            <a:off x="983432" y="1503643"/>
            <a:ext cx="39776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</a:rPr>
              <a:t>Incidenza % dell’export farmaceutico*     sul totale manifatturiero e su hi-tech           </a:t>
            </a: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</a:rPr>
              <a:t>(2018)</a:t>
            </a:r>
            <a:endParaRPr lang="it-IT" sz="1400" baseline="0" dirty="0">
              <a:solidFill>
                <a:srgbClr val="004080"/>
              </a:solidFill>
              <a:latin typeface="Lucida Sans" pitchFamily="34" charset="0"/>
            </a:endParaRP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BD18CED8-85C6-40A4-B703-CC2C76200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203" y="4179816"/>
            <a:ext cx="49212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Roma</a:t>
            </a:r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16820757-FE6E-4BB3-AF7B-1C6491D15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6551" y="4179816"/>
            <a:ext cx="25648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7%</a:t>
            </a:r>
          </a:p>
        </p:txBody>
      </p:sp>
      <p:sp>
        <p:nvSpPr>
          <p:cNvPr id="32" name="Rectangle 23">
            <a:extLst>
              <a:ext uri="{FF2B5EF4-FFF2-40B4-BE49-F238E27FC236}">
                <a16:creationId xmlns:a16="http://schemas.microsoft.com/office/drawing/2014/main" id="{35E8E8D9-A0ED-43F8-BA35-9FD387309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872" y="4653716"/>
            <a:ext cx="3831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Rieti</a:t>
            </a:r>
          </a:p>
        </p:txBody>
      </p:sp>
      <p:sp>
        <p:nvSpPr>
          <p:cNvPr id="33" name="Rectangle 26">
            <a:extLst>
              <a:ext uri="{FF2B5EF4-FFF2-40B4-BE49-F238E27FC236}">
                <a16:creationId xmlns:a16="http://schemas.microsoft.com/office/drawing/2014/main" id="{FF04B70B-E7F0-41C2-9E5A-E825A7B74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135" y="4653716"/>
            <a:ext cx="3718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69%</a:t>
            </a:r>
          </a:p>
        </p:txBody>
      </p:sp>
      <p:sp>
        <p:nvSpPr>
          <p:cNvPr id="35" name="Rectangle 23">
            <a:extLst>
              <a:ext uri="{FF2B5EF4-FFF2-40B4-BE49-F238E27FC236}">
                <a16:creationId xmlns:a16="http://schemas.microsoft.com/office/drawing/2014/main" id="{6BB58A11-0DAC-40E4-B6CF-9542DF229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919" y="3316300"/>
            <a:ext cx="5257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Latina</a:t>
            </a:r>
          </a:p>
        </p:txBody>
      </p:sp>
      <p:sp>
        <p:nvSpPr>
          <p:cNvPr id="36" name="Rectangle 26">
            <a:extLst>
              <a:ext uri="{FF2B5EF4-FFF2-40B4-BE49-F238E27FC236}">
                <a16:creationId xmlns:a16="http://schemas.microsoft.com/office/drawing/2014/main" id="{E3950B70-35C3-4431-A2FA-0099C0E53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134" y="3316300"/>
            <a:ext cx="3718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80%</a:t>
            </a:r>
          </a:p>
        </p:txBody>
      </p:sp>
      <p:sp>
        <p:nvSpPr>
          <p:cNvPr id="37" name="Rectangle 53">
            <a:extLst>
              <a:ext uri="{FF2B5EF4-FFF2-40B4-BE49-F238E27FC236}">
                <a16:creationId xmlns:a16="http://schemas.microsoft.com/office/drawing/2014/main" id="{AFD96B87-0515-4FC3-8B88-E4819EE34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432" y="5185433"/>
            <a:ext cx="4608510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</a:rPr>
              <a:t>* province ordinate per peso sul totale dell’export farmaceutico regionale</a:t>
            </a:r>
          </a:p>
        </p:txBody>
      </p:sp>
      <p:cxnSp>
        <p:nvCxnSpPr>
          <p:cNvPr id="38" name="Connettore 1 2">
            <a:extLst>
              <a:ext uri="{FF2B5EF4-FFF2-40B4-BE49-F238E27FC236}">
                <a16:creationId xmlns:a16="http://schemas.microsoft.com/office/drawing/2014/main" id="{287DBCEF-29A6-4609-9B96-DDF3626087EF}"/>
              </a:ext>
            </a:extLst>
          </p:cNvPr>
          <p:cNvCxnSpPr/>
          <p:nvPr/>
        </p:nvCxnSpPr>
        <p:spPr bwMode="auto">
          <a:xfrm>
            <a:off x="1451832" y="3113930"/>
            <a:ext cx="313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Rectangle 26">
            <a:extLst>
              <a:ext uri="{FF2B5EF4-FFF2-40B4-BE49-F238E27FC236}">
                <a16:creationId xmlns:a16="http://schemas.microsoft.com/office/drawing/2014/main" id="{94A046C0-C3F8-4BEA-984B-46945321A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4077" y="3751200"/>
            <a:ext cx="3718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98%</a:t>
            </a:r>
          </a:p>
        </p:txBody>
      </p:sp>
      <p:sp>
        <p:nvSpPr>
          <p:cNvPr id="43" name="Rectangle 26">
            <a:extLst>
              <a:ext uri="{FF2B5EF4-FFF2-40B4-BE49-F238E27FC236}">
                <a16:creationId xmlns:a16="http://schemas.microsoft.com/office/drawing/2014/main" id="{9A236274-5FF4-4FF5-9383-27DE0C6A4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4077" y="4179816"/>
            <a:ext cx="3718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27%</a:t>
            </a:r>
          </a:p>
        </p:txBody>
      </p:sp>
      <p:sp>
        <p:nvSpPr>
          <p:cNvPr id="44" name="Rectangle 26">
            <a:extLst>
              <a:ext uri="{FF2B5EF4-FFF2-40B4-BE49-F238E27FC236}">
                <a16:creationId xmlns:a16="http://schemas.microsoft.com/office/drawing/2014/main" id="{865E46BA-7AF8-4371-9C95-DBFA20A45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4077" y="4653716"/>
            <a:ext cx="3718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91%</a:t>
            </a:r>
          </a:p>
        </p:txBody>
      </p:sp>
      <p:sp>
        <p:nvSpPr>
          <p:cNvPr id="45" name="Rectangle 26">
            <a:extLst>
              <a:ext uri="{FF2B5EF4-FFF2-40B4-BE49-F238E27FC236}">
                <a16:creationId xmlns:a16="http://schemas.microsoft.com/office/drawing/2014/main" id="{506D0547-7319-4F60-8C0E-409E2999C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4077" y="3316300"/>
            <a:ext cx="3718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98%</a:t>
            </a:r>
          </a:p>
        </p:txBody>
      </p:sp>
      <p:sp>
        <p:nvSpPr>
          <p:cNvPr id="46" name="Rectangle 8">
            <a:extLst>
              <a:ext uri="{FF2B5EF4-FFF2-40B4-BE49-F238E27FC236}">
                <a16:creationId xmlns:a16="http://schemas.microsoft.com/office/drawing/2014/main" id="{D56680E9-8565-4587-B6EC-BE85DAC70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4077" y="2775918"/>
            <a:ext cx="3718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400" b="1" baseline="0" dirty="0">
                <a:solidFill>
                  <a:srgbClr val="FF6600"/>
                </a:solidFill>
                <a:latin typeface="Lucida Sans" pitchFamily="34" charset="0"/>
                <a:cs typeface="Lucida Sans" pitchFamily="34" charset="0"/>
              </a:rPr>
              <a:t>83%</a:t>
            </a:r>
          </a:p>
        </p:txBody>
      </p:sp>
      <p:sp>
        <p:nvSpPr>
          <p:cNvPr id="48" name="Rectangle 23">
            <a:extLst>
              <a:ext uri="{FF2B5EF4-FFF2-40B4-BE49-F238E27FC236}">
                <a16:creationId xmlns:a16="http://schemas.microsoft.com/office/drawing/2014/main" id="{D6BC591E-D114-48EF-98EC-95E9D65BC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3592" y="2260433"/>
            <a:ext cx="100187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05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% su totale</a:t>
            </a:r>
          </a:p>
          <a:p>
            <a:pPr algn="r" eaLnBrk="1" hangingPunct="1"/>
            <a:r>
              <a:rPr lang="it-IT" sz="105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manifatturiero</a:t>
            </a:r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2C647DC4-3DB8-4B32-854C-CFBD40383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4618" y="2260433"/>
            <a:ext cx="51135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it-IT" sz="105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% su </a:t>
            </a:r>
          </a:p>
          <a:p>
            <a:pPr algn="r" eaLnBrk="1" hangingPunct="1"/>
            <a:r>
              <a:rPr lang="it-IT" sz="1050" b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hi-tech</a:t>
            </a:r>
          </a:p>
        </p:txBody>
      </p:sp>
    </p:spTree>
    <p:extLst>
      <p:ext uri="{BB962C8B-B14F-4D97-AF65-F5344CB8AC3E}">
        <p14:creationId xmlns:p14="http://schemas.microsoft.com/office/powerpoint/2010/main" val="797891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26FA44DE-31B6-499F-A4B3-1C138EE9C66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983432" y="355660"/>
            <a:ext cx="8784976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260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Industria farmaceutica nel Lazio,                                      settore driver dell’export regionale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072247F-37F7-4B94-8BE1-9A5DCEEC5E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416" y="1268760"/>
            <a:ext cx="5364945" cy="4554107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28FA00D-192E-4690-9CCA-E6B772CD1307}"/>
              </a:ext>
            </a:extLst>
          </p:cNvPr>
          <p:cNvSpPr txBox="1"/>
          <p:nvPr/>
        </p:nvSpPr>
        <p:spPr>
          <a:xfrm>
            <a:off x="999481" y="1520725"/>
            <a:ext cx="402493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t-IT" sz="1400" b="1" baseline="0" dirty="0">
                <a:solidFill>
                  <a:srgbClr val="004080"/>
                </a:solidFill>
                <a:latin typeface="Lucida Sans" pitchFamily="34" charset="0"/>
              </a:rPr>
              <a:t>Export per settore                                         </a:t>
            </a: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</a:rPr>
              <a:t>(quota del Lazio sul totale Italia)</a:t>
            </a:r>
            <a:endParaRPr lang="it-IT" sz="1400" baseline="0" dirty="0">
              <a:solidFill>
                <a:srgbClr val="004080"/>
              </a:solidFill>
              <a:latin typeface="Lucida Sans" pitchFamily="34" charset="0"/>
            </a:endParaRPr>
          </a:p>
        </p:txBody>
      </p:sp>
      <p:sp>
        <p:nvSpPr>
          <p:cNvPr id="15" name="Rectangle 53">
            <a:extLst>
              <a:ext uri="{FF2B5EF4-FFF2-40B4-BE49-F238E27FC236}">
                <a16:creationId xmlns:a16="http://schemas.microsoft.com/office/drawing/2014/main" id="{065D11DF-A4A3-4749-BA2D-4B2EF3855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8724" y="6222454"/>
            <a:ext cx="449349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Fonte: elaborazioni Banca d’Italia su dati Istat</a:t>
            </a: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B0DFFBB5-FBF5-4479-8D3F-247C3368E1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5480" y="2044794"/>
            <a:ext cx="4680520" cy="3009553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D0DF703C-5DC7-479D-9A94-2CC51060AE14}"/>
              </a:ext>
            </a:extLst>
          </p:cNvPr>
          <p:cNvSpPr txBox="1"/>
          <p:nvPr/>
        </p:nvSpPr>
        <p:spPr bwMode="auto">
          <a:xfrm>
            <a:off x="4367808" y="2265133"/>
            <a:ext cx="14679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Farmaceutica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D965299-2097-4FF8-98C4-4A367EEC039D}"/>
              </a:ext>
            </a:extLst>
          </p:cNvPr>
          <p:cNvSpPr txBox="1"/>
          <p:nvPr/>
        </p:nvSpPr>
        <p:spPr bwMode="auto">
          <a:xfrm>
            <a:off x="1775520" y="5275601"/>
            <a:ext cx="14679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Prodotti chimici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BDA0DE83-46F0-4F67-AC02-65BFC5DFDB22}"/>
              </a:ext>
            </a:extLst>
          </p:cNvPr>
          <p:cNvSpPr txBox="1"/>
          <p:nvPr/>
        </p:nvSpPr>
        <p:spPr bwMode="auto">
          <a:xfrm>
            <a:off x="1775520" y="5564068"/>
            <a:ext cx="14679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Mezzi di trasporto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7F452BA-6283-4041-B49F-48D05DD7A305}"/>
              </a:ext>
            </a:extLst>
          </p:cNvPr>
          <p:cNvSpPr txBox="1"/>
          <p:nvPr/>
        </p:nvSpPr>
        <p:spPr bwMode="auto">
          <a:xfrm>
            <a:off x="3791744" y="5274675"/>
            <a:ext cx="14679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Prodotti in metallo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37BE06E-49B0-44BE-9627-3A43A2889D54}"/>
              </a:ext>
            </a:extLst>
          </p:cNvPr>
          <p:cNvSpPr txBox="1"/>
          <p:nvPr/>
        </p:nvSpPr>
        <p:spPr bwMode="auto">
          <a:xfrm>
            <a:off x="3797769" y="5563700"/>
            <a:ext cx="14679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Macchinari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2FDC8960-7733-4187-B655-E68586F88BE8}"/>
              </a:ext>
            </a:extLst>
          </p:cNvPr>
          <p:cNvSpPr txBox="1"/>
          <p:nvPr/>
        </p:nvSpPr>
        <p:spPr bwMode="auto">
          <a:xfrm>
            <a:off x="1357864" y="4964066"/>
            <a:ext cx="7606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2008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7881604-E356-4D51-AB37-FA68F28F5BBE}"/>
              </a:ext>
            </a:extLst>
          </p:cNvPr>
          <p:cNvSpPr txBox="1"/>
          <p:nvPr/>
        </p:nvSpPr>
        <p:spPr bwMode="auto">
          <a:xfrm>
            <a:off x="1760974" y="4964066"/>
            <a:ext cx="7606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2009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A4B9CAB8-EFED-4E07-A1E8-8BCF9CE4EEF7}"/>
              </a:ext>
            </a:extLst>
          </p:cNvPr>
          <p:cNvSpPr txBox="1"/>
          <p:nvPr/>
        </p:nvSpPr>
        <p:spPr bwMode="auto">
          <a:xfrm>
            <a:off x="2164084" y="4964066"/>
            <a:ext cx="7606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2010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F204842A-1211-4916-B90D-1680C3848A31}"/>
              </a:ext>
            </a:extLst>
          </p:cNvPr>
          <p:cNvSpPr txBox="1"/>
          <p:nvPr/>
        </p:nvSpPr>
        <p:spPr bwMode="auto">
          <a:xfrm>
            <a:off x="2567194" y="4964066"/>
            <a:ext cx="7606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2011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1E018455-EEF1-42E4-9A7F-5F54C7C42811}"/>
              </a:ext>
            </a:extLst>
          </p:cNvPr>
          <p:cNvSpPr txBox="1"/>
          <p:nvPr/>
        </p:nvSpPr>
        <p:spPr bwMode="auto">
          <a:xfrm>
            <a:off x="2970304" y="4964066"/>
            <a:ext cx="7606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2012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DAA44EAE-3740-44C1-A868-1200B010FE92}"/>
              </a:ext>
            </a:extLst>
          </p:cNvPr>
          <p:cNvSpPr txBox="1"/>
          <p:nvPr/>
        </p:nvSpPr>
        <p:spPr bwMode="auto">
          <a:xfrm>
            <a:off x="3373414" y="4964066"/>
            <a:ext cx="7606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2013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95707BEF-E6A4-4AEE-B6B5-DD16E8AEF048}"/>
              </a:ext>
            </a:extLst>
          </p:cNvPr>
          <p:cNvSpPr txBox="1"/>
          <p:nvPr/>
        </p:nvSpPr>
        <p:spPr bwMode="auto">
          <a:xfrm>
            <a:off x="3776524" y="4964066"/>
            <a:ext cx="7606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2014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CF831EAE-58BD-46CE-BA47-435F116F6D23}"/>
              </a:ext>
            </a:extLst>
          </p:cNvPr>
          <p:cNvSpPr txBox="1"/>
          <p:nvPr/>
        </p:nvSpPr>
        <p:spPr bwMode="auto">
          <a:xfrm>
            <a:off x="4179634" y="4964066"/>
            <a:ext cx="7606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2015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A2EE6956-565D-4043-B6D8-A199927236B5}"/>
              </a:ext>
            </a:extLst>
          </p:cNvPr>
          <p:cNvSpPr txBox="1"/>
          <p:nvPr/>
        </p:nvSpPr>
        <p:spPr bwMode="auto">
          <a:xfrm>
            <a:off x="4582744" y="4964066"/>
            <a:ext cx="7606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2016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3813ABD4-EABA-47ED-99E0-A694073D499B}"/>
              </a:ext>
            </a:extLst>
          </p:cNvPr>
          <p:cNvSpPr txBox="1"/>
          <p:nvPr/>
        </p:nvSpPr>
        <p:spPr bwMode="auto">
          <a:xfrm>
            <a:off x="4985854" y="4964066"/>
            <a:ext cx="7606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2017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D5D4458C-33B1-40D1-A075-C07B74B1463C}"/>
              </a:ext>
            </a:extLst>
          </p:cNvPr>
          <p:cNvSpPr txBox="1"/>
          <p:nvPr/>
        </p:nvSpPr>
        <p:spPr bwMode="auto">
          <a:xfrm>
            <a:off x="5388962" y="4964066"/>
            <a:ext cx="7606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2018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9CF35F1E-082E-4873-B725-D558FC648DE9}"/>
              </a:ext>
            </a:extLst>
          </p:cNvPr>
          <p:cNvSpPr txBox="1"/>
          <p:nvPr/>
        </p:nvSpPr>
        <p:spPr bwMode="auto">
          <a:xfrm>
            <a:off x="1008312" y="4798712"/>
            <a:ext cx="5259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0%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4478608-09C9-4DC0-AFA1-DD8682FB6951}"/>
              </a:ext>
            </a:extLst>
          </p:cNvPr>
          <p:cNvSpPr txBox="1"/>
          <p:nvPr/>
        </p:nvSpPr>
        <p:spPr bwMode="auto">
          <a:xfrm>
            <a:off x="1008312" y="4493843"/>
            <a:ext cx="5259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5%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68A1A8A-750A-4BDB-990A-F8E20C71F9E7}"/>
              </a:ext>
            </a:extLst>
          </p:cNvPr>
          <p:cNvSpPr txBox="1"/>
          <p:nvPr/>
        </p:nvSpPr>
        <p:spPr bwMode="auto">
          <a:xfrm>
            <a:off x="1008312" y="4188974"/>
            <a:ext cx="5259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10%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4BDA7F72-892E-4C66-97DE-8F6DF73F1F23}"/>
              </a:ext>
            </a:extLst>
          </p:cNvPr>
          <p:cNvSpPr txBox="1"/>
          <p:nvPr/>
        </p:nvSpPr>
        <p:spPr bwMode="auto">
          <a:xfrm>
            <a:off x="1008312" y="3884105"/>
            <a:ext cx="5259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15%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9C945DE1-09E2-4858-AB76-166AE403B8ED}"/>
              </a:ext>
            </a:extLst>
          </p:cNvPr>
          <p:cNvSpPr txBox="1"/>
          <p:nvPr/>
        </p:nvSpPr>
        <p:spPr bwMode="auto">
          <a:xfrm>
            <a:off x="1008312" y="3579236"/>
            <a:ext cx="5259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20%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B84CB37D-7723-4700-823D-3CD1574E5CEA}"/>
              </a:ext>
            </a:extLst>
          </p:cNvPr>
          <p:cNvSpPr txBox="1"/>
          <p:nvPr/>
        </p:nvSpPr>
        <p:spPr bwMode="auto">
          <a:xfrm>
            <a:off x="1008312" y="3274367"/>
            <a:ext cx="5259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25%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84616F76-BC50-475E-BDF8-47D375954415}"/>
              </a:ext>
            </a:extLst>
          </p:cNvPr>
          <p:cNvSpPr txBox="1"/>
          <p:nvPr/>
        </p:nvSpPr>
        <p:spPr bwMode="auto">
          <a:xfrm>
            <a:off x="1008312" y="2969498"/>
            <a:ext cx="5259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30%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F6D7A015-F4DC-446D-935C-21523504FDAB}"/>
              </a:ext>
            </a:extLst>
          </p:cNvPr>
          <p:cNvSpPr txBox="1"/>
          <p:nvPr/>
        </p:nvSpPr>
        <p:spPr bwMode="auto">
          <a:xfrm>
            <a:off x="1008312" y="2664629"/>
            <a:ext cx="5259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35%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B7A8D1C4-4940-499B-918E-90D445AB4E8D}"/>
              </a:ext>
            </a:extLst>
          </p:cNvPr>
          <p:cNvSpPr txBox="1"/>
          <p:nvPr/>
        </p:nvSpPr>
        <p:spPr bwMode="auto">
          <a:xfrm>
            <a:off x="1008312" y="2359760"/>
            <a:ext cx="5259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40%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AA63852D-CB28-4DAE-B7D7-F52F79AA86DB}"/>
              </a:ext>
            </a:extLst>
          </p:cNvPr>
          <p:cNvSpPr txBox="1"/>
          <p:nvPr/>
        </p:nvSpPr>
        <p:spPr bwMode="auto">
          <a:xfrm>
            <a:off x="1008312" y="2054891"/>
            <a:ext cx="5259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45%</a:t>
            </a: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id="{6D9279BD-73D5-433B-AD19-02405C80893D}"/>
              </a:ext>
            </a:extLst>
          </p:cNvPr>
          <p:cNvSpPr/>
          <p:nvPr/>
        </p:nvSpPr>
        <p:spPr bwMode="auto">
          <a:xfrm>
            <a:off x="1631504" y="5377067"/>
            <a:ext cx="129470" cy="4571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3000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id="{02AB3938-B023-41AC-B995-3B8A707229A6}"/>
              </a:ext>
            </a:extLst>
          </p:cNvPr>
          <p:cNvSpPr/>
          <p:nvPr/>
        </p:nvSpPr>
        <p:spPr bwMode="auto">
          <a:xfrm>
            <a:off x="1631504" y="5669140"/>
            <a:ext cx="129470" cy="45719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3000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207453A8-4673-4DFD-BAF7-FC4624549FCC}"/>
              </a:ext>
            </a:extLst>
          </p:cNvPr>
          <p:cNvSpPr/>
          <p:nvPr/>
        </p:nvSpPr>
        <p:spPr bwMode="auto">
          <a:xfrm>
            <a:off x="3660168" y="5379699"/>
            <a:ext cx="129470" cy="45719"/>
          </a:xfrm>
          <a:prstGeom prst="rect">
            <a:avLst/>
          </a:prstGeom>
          <a:solidFill>
            <a:srgbClr val="009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3000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id="{12054DA6-4850-4C53-B402-D0F2CD08E9FA}"/>
              </a:ext>
            </a:extLst>
          </p:cNvPr>
          <p:cNvSpPr/>
          <p:nvPr/>
        </p:nvSpPr>
        <p:spPr bwMode="auto">
          <a:xfrm>
            <a:off x="3660168" y="5675360"/>
            <a:ext cx="129470" cy="45719"/>
          </a:xfrm>
          <a:prstGeom prst="rect">
            <a:avLst/>
          </a:prstGeom>
          <a:solidFill>
            <a:srgbClr val="00408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3000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64A48097-EE19-4B6F-B479-505A1B931196}"/>
              </a:ext>
            </a:extLst>
          </p:cNvPr>
          <p:cNvSpPr txBox="1"/>
          <p:nvPr/>
        </p:nvSpPr>
        <p:spPr bwMode="auto">
          <a:xfrm>
            <a:off x="6163815" y="2348880"/>
            <a:ext cx="53084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L’export delle imprese del farmaco presenti nel Lazio               ha superato nel 2018 i 9 miliardi euro,                                confermando la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leadership tra le regione italiane                        per vendite di prodotti farmaceutici all’estero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ACC8B284-A2BD-4522-AE24-C59EAF10AE8C}"/>
              </a:ext>
            </a:extLst>
          </p:cNvPr>
          <p:cNvSpPr txBox="1"/>
          <p:nvPr/>
        </p:nvSpPr>
        <p:spPr bwMode="auto">
          <a:xfrm>
            <a:off x="6184088" y="3650270"/>
            <a:ext cx="53084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La farmaceutica è anche un importante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settore                                  di specializzazione della Regione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: rispetto agli altri settori manifatturieri ha la quota più elevata di export sul totale nazionale (35% nel 2018)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34390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587EAE23-3156-420B-8C0C-594EC4C14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2981633"/>
            <a:ext cx="8064896" cy="894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LA SPESA FARMACEUTICA</a:t>
            </a:r>
          </a:p>
          <a:p>
            <a:pPr algn="ctr"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IN ITALIA E IN EUROPA</a:t>
            </a:r>
          </a:p>
        </p:txBody>
      </p:sp>
    </p:spTree>
    <p:extLst>
      <p:ext uri="{BB962C8B-B14F-4D97-AF65-F5344CB8AC3E}">
        <p14:creationId xmlns:p14="http://schemas.microsoft.com/office/powerpoint/2010/main" val="3400259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0976D929-F8A7-4718-99B1-952BEEC59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256" y="285729"/>
            <a:ext cx="10693376" cy="894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In Italia la spesa farmaceutica è più bassa</a:t>
            </a:r>
          </a:p>
          <a:p>
            <a:pPr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che negli altri Paesi europei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4C7600C2-0AB7-4834-911C-1032A559D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8666" y="6223002"/>
            <a:ext cx="48979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Arial" pitchFamily="34" charset="0"/>
              </a:rPr>
              <a:t>Fonte: varie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100D4A3-80B2-48B9-9E48-79A38C00F140}"/>
              </a:ext>
            </a:extLst>
          </p:cNvPr>
          <p:cNvSpPr txBox="1"/>
          <p:nvPr/>
        </p:nvSpPr>
        <p:spPr>
          <a:xfrm>
            <a:off x="1091255" y="1700808"/>
            <a:ext cx="10405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it-IT" sz="1800" b="1" baseline="0" dirty="0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La spesa farmaceutica pubblica </a:t>
            </a:r>
            <a:r>
              <a:rPr lang="it-IT" sz="1800" b="1" baseline="0" dirty="0" err="1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procapite</a:t>
            </a:r>
            <a:r>
              <a:rPr lang="it-IT" sz="1800" b="1" baseline="0" dirty="0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 è inferiore </a:t>
            </a:r>
            <a:r>
              <a:rPr lang="it-IT" sz="18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del 27% alla media Big Ue                                                 ed è inferiore anche considerando anche la componente privata (-13%)</a:t>
            </a:r>
          </a:p>
        </p:txBody>
      </p:sp>
      <p:cxnSp>
        <p:nvCxnSpPr>
          <p:cNvPr id="5" name="Connettore 1 30">
            <a:extLst>
              <a:ext uri="{FF2B5EF4-FFF2-40B4-BE49-F238E27FC236}">
                <a16:creationId xmlns:a16="http://schemas.microsoft.com/office/drawing/2014/main" id="{FA0246F8-2252-4A48-92DA-1C8B0320F6E8}"/>
              </a:ext>
            </a:extLst>
          </p:cNvPr>
          <p:cNvCxnSpPr/>
          <p:nvPr/>
        </p:nvCxnSpPr>
        <p:spPr bwMode="auto">
          <a:xfrm>
            <a:off x="1191279" y="2636912"/>
            <a:ext cx="97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BB248A8-5645-4C75-AC87-9AE68F44366D}"/>
              </a:ext>
            </a:extLst>
          </p:cNvPr>
          <p:cNvSpPr txBox="1"/>
          <p:nvPr/>
        </p:nvSpPr>
        <p:spPr>
          <a:xfrm>
            <a:off x="1091256" y="4091203"/>
            <a:ext cx="10405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it-IT" sz="1800" b="1" baseline="0" dirty="0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I farmaci a brevetto scaduto rappresentano il 90% </a:t>
            </a:r>
            <a:r>
              <a:rPr lang="it-IT" sz="18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delle confezioni vendute in farmacia</a:t>
            </a:r>
          </a:p>
        </p:txBody>
      </p:sp>
      <p:cxnSp>
        <p:nvCxnSpPr>
          <p:cNvPr id="7" name="Connettore 1 32">
            <a:extLst>
              <a:ext uri="{FF2B5EF4-FFF2-40B4-BE49-F238E27FC236}">
                <a16:creationId xmlns:a16="http://schemas.microsoft.com/office/drawing/2014/main" id="{2640BD51-9B3C-4B51-B7D3-497D3256C494}"/>
              </a:ext>
            </a:extLst>
          </p:cNvPr>
          <p:cNvCxnSpPr/>
          <p:nvPr/>
        </p:nvCxnSpPr>
        <p:spPr bwMode="auto">
          <a:xfrm>
            <a:off x="1191279" y="4797152"/>
            <a:ext cx="97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4687AD2-A5AE-49D1-8A92-71028F92C70A}"/>
              </a:ext>
            </a:extLst>
          </p:cNvPr>
          <p:cNvSpPr txBox="1"/>
          <p:nvPr/>
        </p:nvSpPr>
        <p:spPr>
          <a:xfrm>
            <a:off x="1091256" y="5147900"/>
            <a:ext cx="10117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it-IT" sz="1800" b="1" baseline="0" dirty="0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L’Italia è il primo Paese per vendite di biosimilari </a:t>
            </a:r>
            <a:r>
              <a:rPr lang="it-IT" sz="18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in unità e per quota di mercato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DF08B62-9381-4B36-938C-5FA2586A7944}"/>
              </a:ext>
            </a:extLst>
          </p:cNvPr>
          <p:cNvSpPr txBox="1"/>
          <p:nvPr/>
        </p:nvSpPr>
        <p:spPr>
          <a:xfrm>
            <a:off x="1091256" y="3034505"/>
            <a:ext cx="9829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it-IT" sz="1800" b="1" baseline="0" dirty="0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I prezzi dei farmaci sono più bassi </a:t>
            </a:r>
            <a:r>
              <a:rPr lang="it-IT" sz="18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del 15-20% rispetto alla media europea</a:t>
            </a:r>
          </a:p>
        </p:txBody>
      </p:sp>
      <p:cxnSp>
        <p:nvCxnSpPr>
          <p:cNvPr id="10" name="Connettore 1 37">
            <a:extLst>
              <a:ext uri="{FF2B5EF4-FFF2-40B4-BE49-F238E27FC236}">
                <a16:creationId xmlns:a16="http://schemas.microsoft.com/office/drawing/2014/main" id="{28897EA3-A9BD-4B80-84C7-D011FAFC3B23}"/>
              </a:ext>
            </a:extLst>
          </p:cNvPr>
          <p:cNvCxnSpPr/>
          <p:nvPr/>
        </p:nvCxnSpPr>
        <p:spPr bwMode="auto">
          <a:xfrm>
            <a:off x="1191279" y="3717032"/>
            <a:ext cx="97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66173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AF21F5A3-C2AE-42FE-9856-DD5AA0BB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293308"/>
            <a:ext cx="11017224" cy="894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La salute costa, ma la malattia costa di più:</a:t>
            </a:r>
          </a:p>
          <a:p>
            <a:pPr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l’uso appropriato di farmaci e vaccini per l’efficienza del </a:t>
            </a:r>
            <a:r>
              <a:rPr lang="it-IT" sz="2600" i="1" baseline="0" dirty="0">
                <a:solidFill>
                  <a:srgbClr val="004080"/>
                </a:solidFill>
                <a:latin typeface="Lucida Sans" pitchFamily="34" charset="0"/>
              </a:rPr>
              <a:t>Welfare</a:t>
            </a:r>
            <a:endParaRPr lang="en-GB" sz="2600" i="1" baseline="0" dirty="0">
              <a:solidFill>
                <a:srgbClr val="004080"/>
              </a:solidFill>
              <a:latin typeface="Lucida Sans" pitchFamily="34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6E75D91-22DA-4F61-9699-3B05190A11F5}"/>
              </a:ext>
            </a:extLst>
          </p:cNvPr>
          <p:cNvSpPr/>
          <p:nvPr/>
        </p:nvSpPr>
        <p:spPr>
          <a:xfrm>
            <a:off x="839415" y="5311718"/>
            <a:ext cx="10577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600" b="1" baseline="0" dirty="0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La sostenibilità dipende dalla capacità di misurare e tenere conto dei costi evitati                            nell’intero processo assistenziale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6ED421F-B19D-4E89-920B-25EC9BF10639}"/>
              </a:ext>
            </a:extLst>
          </p:cNvPr>
          <p:cNvSpPr/>
          <p:nvPr/>
        </p:nvSpPr>
        <p:spPr>
          <a:xfrm>
            <a:off x="3071664" y="2699739"/>
            <a:ext cx="8280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Riduce i ricoveri (anche del 65%) e un giorno in ospedale costa 1.000 €,                                              pari a 4 anni di spesa farmaceutica </a:t>
            </a:r>
            <a:r>
              <a:rPr lang="it-IT" sz="1400" baseline="0" dirty="0" err="1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procapite</a:t>
            </a:r>
            <a:endParaRPr lang="it-IT" sz="1400" baseline="0" dirty="0">
              <a:solidFill>
                <a:srgbClr val="004080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0B3AFF7-67C7-4238-8F95-90049D1A6C95}"/>
              </a:ext>
            </a:extLst>
          </p:cNvPr>
          <p:cNvSpPr/>
          <p:nvPr/>
        </p:nvSpPr>
        <p:spPr>
          <a:xfrm>
            <a:off x="3071664" y="3355701"/>
            <a:ext cx="8280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Ogni anno il </a:t>
            </a:r>
            <a:r>
              <a:rPr lang="it-IT" sz="1400" i="1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Welfare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 in Italia spendeva più di 1 miliardo per trattare i malati.                                     Costi evitabili grazie ai farmaci che li guariscono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E106BCB-076C-45F0-9B5E-0332D45DE95E}"/>
              </a:ext>
            </a:extLst>
          </p:cNvPr>
          <p:cNvSpPr txBox="1"/>
          <p:nvPr/>
        </p:nvSpPr>
        <p:spPr>
          <a:xfrm>
            <a:off x="839416" y="2045665"/>
            <a:ext cx="154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Prevenzione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636F143-B3E7-4C94-A3C6-A49820C173E7}"/>
              </a:ext>
            </a:extLst>
          </p:cNvPr>
          <p:cNvSpPr txBox="1"/>
          <p:nvPr/>
        </p:nvSpPr>
        <p:spPr>
          <a:xfrm>
            <a:off x="839416" y="2699739"/>
            <a:ext cx="205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Minore ospedalizzazione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B9EB31-57A1-447F-A0F6-82F746B817E6}"/>
              </a:ext>
            </a:extLst>
          </p:cNvPr>
          <p:cNvSpPr txBox="1"/>
          <p:nvPr/>
        </p:nvSpPr>
        <p:spPr>
          <a:xfrm>
            <a:off x="839416" y="3557575"/>
            <a:ext cx="176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Epatite C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EAFB22A-F623-4383-A9F8-7D96B851C275}"/>
              </a:ext>
            </a:extLst>
          </p:cNvPr>
          <p:cNvSpPr txBox="1"/>
          <p:nvPr/>
        </p:nvSpPr>
        <p:spPr>
          <a:xfrm>
            <a:off x="839416" y="4029177"/>
            <a:ext cx="2558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Patologie neurodegenerative</a:t>
            </a:r>
          </a:p>
        </p:txBody>
      </p:sp>
      <p:cxnSp>
        <p:nvCxnSpPr>
          <p:cNvPr id="10" name="Connettore 1 16">
            <a:extLst>
              <a:ext uri="{FF2B5EF4-FFF2-40B4-BE49-F238E27FC236}">
                <a16:creationId xmlns:a16="http://schemas.microsoft.com/office/drawing/2014/main" id="{F7936A1A-55F8-43B9-B825-83E155D65924}"/>
              </a:ext>
            </a:extLst>
          </p:cNvPr>
          <p:cNvCxnSpPr/>
          <p:nvPr/>
        </p:nvCxnSpPr>
        <p:spPr bwMode="auto">
          <a:xfrm>
            <a:off x="941391" y="2605382"/>
            <a:ext cx="1047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ttangolo 10">
            <a:extLst>
              <a:ext uri="{FF2B5EF4-FFF2-40B4-BE49-F238E27FC236}">
                <a16:creationId xmlns:a16="http://schemas.microsoft.com/office/drawing/2014/main" id="{55EBD3CF-E6D1-414A-B378-E9746BD2CF1F}"/>
              </a:ext>
            </a:extLst>
          </p:cNvPr>
          <p:cNvSpPr/>
          <p:nvPr/>
        </p:nvSpPr>
        <p:spPr>
          <a:xfrm>
            <a:off x="3071664" y="4665739"/>
            <a:ext cx="8280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altLang="it-IT" sz="1400" baseline="0" dirty="0">
                <a:solidFill>
                  <a:srgbClr val="004080"/>
                </a:solidFill>
                <a:latin typeface="Lucida Sans" panose="020B0602030504020204" pitchFamily="34" charset="0"/>
              </a:rPr>
              <a:t>In oncologia i farmaci rappresentano il 25% della spesa sanitaria ma la quota scende al 4% considerando anche i costi sociali connessi alla patologia (ad es. </a:t>
            </a:r>
            <a:r>
              <a:rPr lang="it-IT" altLang="it-IT" sz="1400" i="1" baseline="0" dirty="0" err="1">
                <a:solidFill>
                  <a:srgbClr val="004080"/>
                </a:solidFill>
                <a:latin typeface="Lucida Sans" panose="020B0602030504020204" pitchFamily="34" charset="0"/>
              </a:rPr>
              <a:t>caregiver</a:t>
            </a:r>
            <a:r>
              <a:rPr lang="it-IT" altLang="it-IT" sz="1400" baseline="0" dirty="0">
                <a:solidFill>
                  <a:srgbClr val="004080"/>
                </a:solidFill>
                <a:latin typeface="Lucida Sans" panose="020B0602030504020204" pitchFamily="34" charset="0"/>
              </a:rPr>
              <a:t>)</a:t>
            </a:r>
            <a:endParaRPr lang="it-IT" altLang="it-IT" sz="800" baseline="0" dirty="0">
              <a:solidFill>
                <a:srgbClr val="004080"/>
              </a:solidFill>
              <a:latin typeface="Lucida Sans" panose="020B0602030504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939078F-C239-4B76-AC4B-49D7A94E4BFE}"/>
              </a:ext>
            </a:extLst>
          </p:cNvPr>
          <p:cNvSpPr txBox="1"/>
          <p:nvPr/>
        </p:nvSpPr>
        <p:spPr>
          <a:xfrm>
            <a:off x="839416" y="4773461"/>
            <a:ext cx="2558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FF660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Oncologia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8A9DCF5-BD26-4AC3-8125-D45210F010C6}"/>
              </a:ext>
            </a:extLst>
          </p:cNvPr>
          <p:cNvSpPr txBox="1"/>
          <p:nvPr/>
        </p:nvSpPr>
        <p:spPr>
          <a:xfrm>
            <a:off x="839416" y="1516552"/>
            <a:ext cx="154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Alcuni esempi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567710E9-AE45-40B0-9EEE-1C7F07D89C98}"/>
              </a:ext>
            </a:extLst>
          </p:cNvPr>
          <p:cNvSpPr/>
          <p:nvPr/>
        </p:nvSpPr>
        <p:spPr>
          <a:xfrm>
            <a:off x="3071664" y="1830221"/>
            <a:ext cx="82809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1 euro per la vaccinazione fa risparmiare fino a 16 euro di spesa per curare chi si ammala (considerando anche le risorse economiche generate da persone in salute                                                            il rapporto costo/beneficio sale a 1:44)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B5680F56-95D3-4A72-9CFE-93E40823B7F6}"/>
              </a:ext>
            </a:extLst>
          </p:cNvPr>
          <p:cNvSpPr/>
          <p:nvPr/>
        </p:nvSpPr>
        <p:spPr>
          <a:xfrm>
            <a:off x="3071664" y="4029177"/>
            <a:ext cx="8280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Per l’Alzheimer i farmaci determinano il 2% della spesa totale.</a:t>
            </a:r>
          </a:p>
          <a:p>
            <a:pPr eaLnBrk="1" hangingPunct="1"/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Il costo dell’assistenza il 98% e si riduce grazie ai farmaci</a:t>
            </a:r>
          </a:p>
        </p:txBody>
      </p:sp>
      <p:cxnSp>
        <p:nvCxnSpPr>
          <p:cNvPr id="16" name="Connettore 1 16">
            <a:extLst>
              <a:ext uri="{FF2B5EF4-FFF2-40B4-BE49-F238E27FC236}">
                <a16:creationId xmlns:a16="http://schemas.microsoft.com/office/drawing/2014/main" id="{19F39890-36A1-4061-8B68-79E654682E35}"/>
              </a:ext>
            </a:extLst>
          </p:cNvPr>
          <p:cNvCxnSpPr/>
          <p:nvPr/>
        </p:nvCxnSpPr>
        <p:spPr bwMode="auto">
          <a:xfrm>
            <a:off x="941391" y="3325462"/>
            <a:ext cx="1047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7133C3B2-C176-4031-ADD3-B90283FE5293}"/>
              </a:ext>
            </a:extLst>
          </p:cNvPr>
          <p:cNvCxnSpPr/>
          <p:nvPr/>
        </p:nvCxnSpPr>
        <p:spPr bwMode="auto">
          <a:xfrm>
            <a:off x="941391" y="3963024"/>
            <a:ext cx="1047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ttore 1 16">
            <a:extLst>
              <a:ext uri="{FF2B5EF4-FFF2-40B4-BE49-F238E27FC236}">
                <a16:creationId xmlns:a16="http://schemas.microsoft.com/office/drawing/2014/main" id="{47218A58-09F6-4A63-9A09-F54519E5F2D6}"/>
              </a:ext>
            </a:extLst>
          </p:cNvPr>
          <p:cNvCxnSpPr/>
          <p:nvPr/>
        </p:nvCxnSpPr>
        <p:spPr bwMode="auto">
          <a:xfrm>
            <a:off x="941391" y="4600586"/>
            <a:ext cx="1047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7130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4DBF0B2F-73C9-4913-8B3C-A2C291075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456" y="3182339"/>
            <a:ext cx="10009112" cy="894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DAL RINASCIMENTO DELLA RICERCA FARMACEUTICA </a:t>
            </a:r>
          </a:p>
          <a:p>
            <a:pPr algn="ctr"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UNA GRANDE </a:t>
            </a:r>
            <a:r>
              <a:rPr lang="it-IT" sz="2600" baseline="0" dirty="0" err="1">
                <a:solidFill>
                  <a:srgbClr val="004080"/>
                </a:solidFill>
                <a:latin typeface="Lucida Sans" pitchFamily="34" charset="0"/>
              </a:rPr>
              <a:t>OP</a:t>
            </a:r>
            <a:r>
              <a:rPr lang="it-IT" sz="2600" cap="all" baseline="0" dirty="0" err="1">
                <a:solidFill>
                  <a:srgbClr val="004080"/>
                </a:solidFill>
                <a:latin typeface="Lucida Sans" pitchFamily="34" charset="0"/>
              </a:rPr>
              <a:t>PORTUNITà</a:t>
            </a: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 DI CRESCITA ECONOMICA</a:t>
            </a:r>
          </a:p>
        </p:txBody>
      </p:sp>
    </p:spTree>
    <p:extLst>
      <p:ext uri="{BB962C8B-B14F-4D97-AF65-F5344CB8AC3E}">
        <p14:creationId xmlns:p14="http://schemas.microsoft.com/office/powerpoint/2010/main" val="3271734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004140E-2E08-4072-A82E-6B522E23B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344270"/>
            <a:ext cx="1000911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</a:rPr>
              <a:t>Per la farmaceutica a livello internazionale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</a:rPr>
              <a:t>il record storico di prodotti in sviluppo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51E80B77-EB82-4801-AD91-638023949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8666" y="6223002"/>
            <a:ext cx="48979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Arial" pitchFamily="34" charset="0"/>
              </a:rPr>
              <a:t>Fonte: Statista, SCRIP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5754058-14AC-4FE0-98B0-ACFB2BA4C7D7}"/>
              </a:ext>
            </a:extLst>
          </p:cNvPr>
          <p:cNvSpPr/>
          <p:nvPr/>
        </p:nvSpPr>
        <p:spPr>
          <a:xfrm>
            <a:off x="983432" y="1556792"/>
            <a:ext cx="42021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Numero di prodotti nella </a:t>
            </a:r>
            <a:r>
              <a:rPr lang="it-IT" sz="1400" b="1" i="1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pipeline</a:t>
            </a:r>
            <a:r>
              <a:rPr lang="it-IT" sz="1400" b="1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 farmaceutica a livello mondiale</a:t>
            </a:r>
            <a:endParaRPr lang="it-IT" sz="1400" baseline="0" dirty="0">
              <a:solidFill>
                <a:srgbClr val="004080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612D8BD-A2C0-4F9B-A9A9-9CE32AF8161C}"/>
              </a:ext>
            </a:extLst>
          </p:cNvPr>
          <p:cNvSpPr txBox="1"/>
          <p:nvPr/>
        </p:nvSpPr>
        <p:spPr bwMode="auto">
          <a:xfrm>
            <a:off x="6163816" y="1844824"/>
            <a:ext cx="404845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1400" baseline="0" dirty="0">
                <a:solidFill>
                  <a:srgbClr val="004080"/>
                </a:solidFill>
                <a:latin typeface="Lucida Sans" panose="020B0602030504020204" pitchFamily="34" charset="0"/>
              </a:rPr>
              <a:t>Oggi sono in sviluppo nel mondo                          oltre 15 mila farmaci,                                                più di </a:t>
            </a:r>
            <a:r>
              <a:rPr lang="it-IT" altLang="it-IT" sz="1600" b="1" baseline="0" dirty="0">
                <a:solidFill>
                  <a:srgbClr val="FF6600"/>
                </a:solidFill>
                <a:latin typeface="Lucida Sans" panose="020B0602030504020204" pitchFamily="34" charset="0"/>
              </a:rPr>
              <a:t>7 mila in fase clinica</a:t>
            </a:r>
            <a:endParaRPr lang="it-IT" altLang="it-IT" sz="1400" b="1" baseline="0" dirty="0">
              <a:solidFill>
                <a:srgbClr val="FF6600"/>
              </a:solidFill>
              <a:latin typeface="Lucida Sans" panose="020B060203050402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6BDFF65-B298-4109-9835-9CEF4EF636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3376" y="2164092"/>
            <a:ext cx="3770535" cy="2874243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8477D96-9BD6-40D5-A8EB-C86C432300E9}"/>
              </a:ext>
            </a:extLst>
          </p:cNvPr>
          <p:cNvSpPr txBox="1"/>
          <p:nvPr/>
        </p:nvSpPr>
        <p:spPr bwMode="auto">
          <a:xfrm>
            <a:off x="851488" y="2185374"/>
            <a:ext cx="8047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18.000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B67A94D-24A0-4EDB-9AC1-8AA592ECFDA3}"/>
              </a:ext>
            </a:extLst>
          </p:cNvPr>
          <p:cNvSpPr txBox="1"/>
          <p:nvPr/>
        </p:nvSpPr>
        <p:spPr bwMode="auto">
          <a:xfrm>
            <a:off x="851488" y="2470746"/>
            <a:ext cx="8047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16.000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0EF6D95-02A6-4B57-9DE3-0F52D0273F36}"/>
              </a:ext>
            </a:extLst>
          </p:cNvPr>
          <p:cNvSpPr txBox="1"/>
          <p:nvPr/>
        </p:nvSpPr>
        <p:spPr bwMode="auto">
          <a:xfrm>
            <a:off x="851488" y="3326862"/>
            <a:ext cx="8047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10.000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1B26E21-24CB-46A1-A280-9BE4B8E688DB}"/>
              </a:ext>
            </a:extLst>
          </p:cNvPr>
          <p:cNvSpPr txBox="1"/>
          <p:nvPr/>
        </p:nvSpPr>
        <p:spPr bwMode="auto">
          <a:xfrm>
            <a:off x="923496" y="2756118"/>
            <a:ext cx="73270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14.000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F06C0C4-B21A-41F6-AC10-D92B43AC03EC}"/>
              </a:ext>
            </a:extLst>
          </p:cNvPr>
          <p:cNvSpPr txBox="1"/>
          <p:nvPr/>
        </p:nvSpPr>
        <p:spPr bwMode="auto">
          <a:xfrm>
            <a:off x="923496" y="3041490"/>
            <a:ext cx="73270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12.000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71AE980-EDF8-42D7-9E63-2D131F580AEE}"/>
              </a:ext>
            </a:extLst>
          </p:cNvPr>
          <p:cNvSpPr txBox="1"/>
          <p:nvPr/>
        </p:nvSpPr>
        <p:spPr bwMode="auto">
          <a:xfrm>
            <a:off x="1067512" y="3612234"/>
            <a:ext cx="5886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8.000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09C3CDD-D7B3-4E48-B196-AE5EF28DC43F}"/>
              </a:ext>
            </a:extLst>
          </p:cNvPr>
          <p:cNvSpPr txBox="1"/>
          <p:nvPr/>
        </p:nvSpPr>
        <p:spPr bwMode="auto">
          <a:xfrm>
            <a:off x="1067512" y="3897606"/>
            <a:ext cx="5886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6.000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A33C5B2-00AB-40C8-9510-E3A027D4C7F3}"/>
              </a:ext>
            </a:extLst>
          </p:cNvPr>
          <p:cNvSpPr txBox="1"/>
          <p:nvPr/>
        </p:nvSpPr>
        <p:spPr bwMode="auto">
          <a:xfrm>
            <a:off x="1067512" y="4182978"/>
            <a:ext cx="5886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4.000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A605EDE-5A82-47A8-AA8C-7E9C3EC67A76}"/>
              </a:ext>
            </a:extLst>
          </p:cNvPr>
          <p:cNvSpPr txBox="1"/>
          <p:nvPr/>
        </p:nvSpPr>
        <p:spPr bwMode="auto">
          <a:xfrm>
            <a:off x="1067512" y="4468350"/>
            <a:ext cx="5886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2.000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CAD700AB-4295-4FB3-935A-8678F84F487E}"/>
              </a:ext>
            </a:extLst>
          </p:cNvPr>
          <p:cNvSpPr txBox="1"/>
          <p:nvPr/>
        </p:nvSpPr>
        <p:spPr bwMode="auto">
          <a:xfrm>
            <a:off x="1067512" y="4753722"/>
            <a:ext cx="58869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0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936F041-4B59-448F-8FD9-323D5F175A70}"/>
              </a:ext>
            </a:extLst>
          </p:cNvPr>
          <p:cNvSpPr txBox="1"/>
          <p:nvPr/>
        </p:nvSpPr>
        <p:spPr bwMode="auto">
          <a:xfrm>
            <a:off x="1604612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2001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A1C424A-8C8D-4F06-A22A-4B9E51794BAC}"/>
              </a:ext>
            </a:extLst>
          </p:cNvPr>
          <p:cNvSpPr txBox="1"/>
          <p:nvPr/>
        </p:nvSpPr>
        <p:spPr bwMode="auto">
          <a:xfrm>
            <a:off x="4893350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2018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9E41D51-9AB1-411C-8749-04CA9E04433D}"/>
              </a:ext>
            </a:extLst>
          </p:cNvPr>
          <p:cNvSpPr txBox="1"/>
          <p:nvPr/>
        </p:nvSpPr>
        <p:spPr bwMode="auto">
          <a:xfrm>
            <a:off x="1798067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2002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4DAE1C6-8224-4A56-9356-5F55C16400FD}"/>
              </a:ext>
            </a:extLst>
          </p:cNvPr>
          <p:cNvSpPr txBox="1"/>
          <p:nvPr/>
        </p:nvSpPr>
        <p:spPr bwMode="auto">
          <a:xfrm>
            <a:off x="1991522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2003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C4E68458-005A-481D-B9E1-C54FDE36FD2E}"/>
              </a:ext>
            </a:extLst>
          </p:cNvPr>
          <p:cNvSpPr txBox="1"/>
          <p:nvPr/>
        </p:nvSpPr>
        <p:spPr bwMode="auto">
          <a:xfrm>
            <a:off x="2184977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2004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6AD82165-C52F-4447-A0A1-84414E62EFBC}"/>
              </a:ext>
            </a:extLst>
          </p:cNvPr>
          <p:cNvSpPr txBox="1"/>
          <p:nvPr/>
        </p:nvSpPr>
        <p:spPr bwMode="auto">
          <a:xfrm>
            <a:off x="2378432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2005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7B396156-4F6B-4FAD-B3D4-88E191FC7119}"/>
              </a:ext>
            </a:extLst>
          </p:cNvPr>
          <p:cNvSpPr txBox="1"/>
          <p:nvPr/>
        </p:nvSpPr>
        <p:spPr bwMode="auto">
          <a:xfrm>
            <a:off x="2571887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2006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997473D4-4A41-4EAC-8C1E-BE3CE3238A1A}"/>
              </a:ext>
            </a:extLst>
          </p:cNvPr>
          <p:cNvSpPr txBox="1"/>
          <p:nvPr/>
        </p:nvSpPr>
        <p:spPr bwMode="auto">
          <a:xfrm>
            <a:off x="2765342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2007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05FB87F4-2049-4417-942C-7E041E81699C}"/>
              </a:ext>
            </a:extLst>
          </p:cNvPr>
          <p:cNvSpPr txBox="1"/>
          <p:nvPr/>
        </p:nvSpPr>
        <p:spPr bwMode="auto">
          <a:xfrm>
            <a:off x="2958797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2008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F2DAA1FD-E704-4431-8DA3-44560B0E4A59}"/>
              </a:ext>
            </a:extLst>
          </p:cNvPr>
          <p:cNvSpPr txBox="1"/>
          <p:nvPr/>
        </p:nvSpPr>
        <p:spPr bwMode="auto">
          <a:xfrm>
            <a:off x="3152252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2009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D9D1713F-E1E1-4F58-89FC-72A9E63C5101}"/>
              </a:ext>
            </a:extLst>
          </p:cNvPr>
          <p:cNvSpPr txBox="1"/>
          <p:nvPr/>
        </p:nvSpPr>
        <p:spPr bwMode="auto">
          <a:xfrm>
            <a:off x="3345707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2010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2C009776-D00D-4752-B949-FB496D984585}"/>
              </a:ext>
            </a:extLst>
          </p:cNvPr>
          <p:cNvSpPr txBox="1"/>
          <p:nvPr/>
        </p:nvSpPr>
        <p:spPr bwMode="auto">
          <a:xfrm>
            <a:off x="3539162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2011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69E5A41-1CCF-4F3A-91CE-8F2EEB23A62D}"/>
              </a:ext>
            </a:extLst>
          </p:cNvPr>
          <p:cNvSpPr txBox="1"/>
          <p:nvPr/>
        </p:nvSpPr>
        <p:spPr bwMode="auto">
          <a:xfrm>
            <a:off x="3732617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2012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635F88AA-8C3C-43B7-8E3D-89BB2573ED24}"/>
              </a:ext>
            </a:extLst>
          </p:cNvPr>
          <p:cNvSpPr txBox="1"/>
          <p:nvPr/>
        </p:nvSpPr>
        <p:spPr bwMode="auto">
          <a:xfrm>
            <a:off x="3926072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2013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E31F068-0159-463F-885A-5B9629C10E10}"/>
              </a:ext>
            </a:extLst>
          </p:cNvPr>
          <p:cNvSpPr txBox="1"/>
          <p:nvPr/>
        </p:nvSpPr>
        <p:spPr bwMode="auto">
          <a:xfrm>
            <a:off x="4119527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2014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1C41623E-6355-4EF6-8EE2-1894DDF1541E}"/>
              </a:ext>
            </a:extLst>
          </p:cNvPr>
          <p:cNvSpPr txBox="1"/>
          <p:nvPr/>
        </p:nvSpPr>
        <p:spPr bwMode="auto">
          <a:xfrm>
            <a:off x="4312982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2015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F5BCC7A-306D-4367-B0FF-D0AE7E9032E2}"/>
              </a:ext>
            </a:extLst>
          </p:cNvPr>
          <p:cNvSpPr txBox="1"/>
          <p:nvPr/>
        </p:nvSpPr>
        <p:spPr bwMode="auto">
          <a:xfrm>
            <a:off x="4506437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2016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A2CC3E31-906B-4CA7-BB19-AE06FD75E08E}"/>
              </a:ext>
            </a:extLst>
          </p:cNvPr>
          <p:cNvSpPr txBox="1"/>
          <p:nvPr/>
        </p:nvSpPr>
        <p:spPr bwMode="auto">
          <a:xfrm>
            <a:off x="4699892" y="5025249"/>
            <a:ext cx="338554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2017</a:t>
            </a: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5B9336FF-3440-4FCB-B2E3-D99B5C6BCD95}"/>
              </a:ext>
            </a:extLst>
          </p:cNvPr>
          <p:cNvSpPr/>
          <p:nvPr/>
        </p:nvSpPr>
        <p:spPr>
          <a:xfrm>
            <a:off x="6163816" y="2779241"/>
            <a:ext cx="395641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</a:rPr>
              <a:t>Dalla ricerca nuove prospettive di cura, soprattutto grazie alla </a:t>
            </a:r>
            <a:r>
              <a:rPr lang="it-IT" sz="1600" b="1" baseline="0" dirty="0">
                <a:solidFill>
                  <a:srgbClr val="FF6600"/>
                </a:solidFill>
                <a:latin typeface="Lucida Sans" panose="020B0602030504020204" pitchFamily="34" charset="0"/>
              </a:rPr>
              <a:t>medicina personalizzata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</a:rPr>
              <a:t> e ai </a:t>
            </a:r>
            <a:r>
              <a:rPr lang="it-IT" sz="1600" b="1" baseline="0" dirty="0">
                <a:solidFill>
                  <a:srgbClr val="FF6600"/>
                </a:solidFill>
                <a:latin typeface="Lucida Sans" panose="020B0602030504020204" pitchFamily="34" charset="0"/>
              </a:rPr>
              <a:t>farmaci biotech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</a:rPr>
              <a:t>, che rappresentano circa il 40% dei farmaci approvati dall’FDA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003BBDDC-B433-450E-9C41-2E9AE69D7E54}"/>
              </a:ext>
            </a:extLst>
          </p:cNvPr>
          <p:cNvSpPr txBox="1"/>
          <p:nvPr/>
        </p:nvSpPr>
        <p:spPr bwMode="auto">
          <a:xfrm>
            <a:off x="6163816" y="4175323"/>
            <a:ext cx="384320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lvl="0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Lucida Sans" pitchFamily="34" charset="0"/>
                <a:ea typeface="ＭＳ Ｐゴシック"/>
                <a:cs typeface="ＭＳ Ｐゴシック"/>
              </a:rPr>
              <a:t>L’80% dell’innovazione farmaceutica nasce in rete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itchFamily="34" charset="0"/>
                <a:ea typeface="ＭＳ Ｐゴシック"/>
                <a:cs typeface="ＭＳ Ｐゴシック"/>
              </a:rPr>
              <a:t>, attraverso le </a:t>
            </a:r>
            <a:r>
              <a:rPr kumimoji="0" lang="it-IT" sz="1400" b="0" i="1" u="none" strike="noStrike" kern="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itchFamily="34" charset="0"/>
                <a:ea typeface="ＭＳ Ｐゴシック"/>
                <a:cs typeface="ＭＳ Ｐゴシック"/>
              </a:rPr>
              <a:t>partnership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itchFamily="34" charset="0"/>
                <a:ea typeface="ＭＳ Ｐゴシック"/>
                <a:cs typeface="ＭＳ Ｐゴシック"/>
              </a:rPr>
              <a:t> pubblico-privato, con le università, le PMI biotech,                            le </a:t>
            </a:r>
            <a:r>
              <a:rPr kumimoji="0" lang="it-IT" sz="1400" b="0" i="1" u="none" strike="noStrike" kern="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itchFamily="34" charset="0"/>
                <a:ea typeface="ＭＳ Ｐゴシック"/>
                <a:cs typeface="ＭＳ Ｐゴシック"/>
              </a:rPr>
              <a:t>start-up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itchFamily="34" charset="0"/>
                <a:ea typeface="ＭＳ Ｐゴシック"/>
                <a:cs typeface="ＭＳ Ｐゴシック"/>
              </a:rPr>
              <a:t>, gli enti </a:t>
            </a:r>
            <a:r>
              <a:rPr kumimoji="0" lang="it-IT" sz="1400" b="0" i="1" u="none" strike="noStrike" kern="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itchFamily="34" charset="0"/>
                <a:ea typeface="ＭＳ Ｐゴシック"/>
                <a:cs typeface="ＭＳ Ｐゴシック"/>
              </a:rPr>
              <a:t>no-profit</a:t>
            </a:r>
            <a:r>
              <a:rPr lang="it-IT" sz="1400" kern="0" dirty="0">
                <a:solidFill>
                  <a:srgbClr val="004080"/>
                </a:solidFill>
                <a:latin typeface="Lucida Sans" pitchFamily="34" charset="0"/>
                <a:ea typeface="ＭＳ Ｐゴシック"/>
              </a:rPr>
              <a:t>              </a:t>
            </a:r>
            <a:endParaRPr lang="it-IT" sz="1400" i="1" kern="0" dirty="0">
              <a:solidFill>
                <a:srgbClr val="004080"/>
              </a:solidFill>
              <a:latin typeface="Lucida Sans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0209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2061304" y="3182778"/>
            <a:ext cx="806939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600" b="0" i="0" u="none" strike="noStrike" kern="120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itchFamily="34" charset="0"/>
                <a:ea typeface="ＭＳ Ｐゴシック" panose="020B0600070205080204" pitchFamily="34" charset="-128"/>
                <a:cs typeface="+mn-cs"/>
              </a:rPr>
              <a:t>LA RICERCA È VITA</a:t>
            </a:r>
          </a:p>
        </p:txBody>
      </p:sp>
    </p:spTree>
    <p:extLst>
      <p:ext uri="{BB962C8B-B14F-4D97-AF65-F5344CB8AC3E}">
        <p14:creationId xmlns:p14="http://schemas.microsoft.com/office/powerpoint/2010/main" val="1392428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2">
            <a:extLst>
              <a:ext uri="{FF2B5EF4-FFF2-40B4-BE49-F238E27FC236}">
                <a16:creationId xmlns:a16="http://schemas.microsoft.com/office/drawing/2014/main" id="{9224CABA-3177-41D5-8FA8-DFB2C0A26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7701" y="6221431"/>
            <a:ext cx="5168900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Fonte: PWC, </a:t>
            </a:r>
            <a:r>
              <a:rPr lang="en-US" sz="1000" i="1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The 2017 Global Innovation 1000 study</a:t>
            </a:r>
            <a:r>
              <a:rPr lang="en-US" sz="1000" baseline="0" dirty="0">
                <a:solidFill>
                  <a:srgbClr val="004080"/>
                </a:solidFill>
                <a:latin typeface="Lucida Sans" pitchFamily="34" charset="0"/>
                <a:cs typeface="Lucida Sans" pitchFamily="34" charset="0"/>
              </a:rPr>
              <a:t>, Evaluate Pharma</a:t>
            </a:r>
            <a:endParaRPr lang="it-IT" sz="1000" baseline="0" dirty="0">
              <a:solidFill>
                <a:srgbClr val="004080"/>
              </a:solidFill>
              <a:latin typeface="Lucida Sans" pitchFamily="34" charset="0"/>
              <a:cs typeface="Lucida Sans" pitchFamily="34" charset="0"/>
            </a:endParaRPr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260C678A-1E55-4A8B-B89F-627EB9B43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357167"/>
            <a:ext cx="10513168" cy="894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Le Scienze della Vita sono il più grande investimento in ricerca</a:t>
            </a:r>
          </a:p>
          <a:p>
            <a:pPr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dei prossimi anni a livello mondiale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A8DAC88-EA63-473F-88A3-2E37EC8100E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213" b="12813"/>
          <a:stretch/>
        </p:blipFill>
        <p:spPr>
          <a:xfrm>
            <a:off x="1055440" y="2183646"/>
            <a:ext cx="3648959" cy="308176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7F18827-C89A-4141-A4B4-260CB9994652}"/>
              </a:ext>
            </a:extLst>
          </p:cNvPr>
          <p:cNvSpPr txBox="1"/>
          <p:nvPr/>
        </p:nvSpPr>
        <p:spPr bwMode="auto">
          <a:xfrm>
            <a:off x="6119450" y="1917413"/>
            <a:ext cx="53771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Clr>
                <a:srgbClr val="FF6600"/>
              </a:buClr>
            </a:pP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La farmaceutica è il primo settore                                     al mondo per R&amp;S 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e l’unico per cui l’Europa                                ha una specializzazione internazionale                                   (anche grazie ai sistemi di Welfare)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1FB6D3D-3E3B-4C94-8C1A-8992182DDFEC}"/>
              </a:ext>
            </a:extLst>
          </p:cNvPr>
          <p:cNvSpPr txBox="1"/>
          <p:nvPr/>
        </p:nvSpPr>
        <p:spPr bwMode="auto">
          <a:xfrm>
            <a:off x="6119448" y="3057927"/>
            <a:ext cx="4225023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Clr>
                <a:srgbClr val="FF6600"/>
              </a:buClr>
            </a:pP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Tra il 2019 e il 2024 investimenti che superano i 1.000 miliardi di dollari</a:t>
            </a:r>
            <a:r>
              <a:rPr lang="it-IT" sz="14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                     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nella R&amp;S a livello globale,                                            l’80% sarà svolto in partnership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57FFEC36-AF22-4B4D-8A33-DF69540C87EE}"/>
              </a:ext>
            </a:extLst>
          </p:cNvPr>
          <p:cNvSpPr/>
          <p:nvPr/>
        </p:nvSpPr>
        <p:spPr>
          <a:xfrm>
            <a:off x="983432" y="1772817"/>
            <a:ext cx="42021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Investimenti in R&amp;S a livello mondiale</a:t>
            </a:r>
            <a:endParaRPr lang="it-IT" sz="1400" baseline="0" dirty="0">
              <a:solidFill>
                <a:srgbClr val="004080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19FDAD2-A17B-4FD0-B415-BBA1F21152B4}"/>
              </a:ext>
            </a:extLst>
          </p:cNvPr>
          <p:cNvSpPr txBox="1"/>
          <p:nvPr/>
        </p:nvSpPr>
        <p:spPr bwMode="auto">
          <a:xfrm>
            <a:off x="6119448" y="4209409"/>
            <a:ext cx="480108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Clr>
                <a:srgbClr val="FF6600"/>
              </a:buClr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</a:rPr>
              <a:t>Il settore rappresenta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</a:rPr>
              <a:t>una grande opportunità per l’Italia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</a:rPr>
              <a:t>, in termini di risorse che                                          – come in questi anni –                                                    possono tradursi in investimenti e posti di lavoro</a:t>
            </a:r>
          </a:p>
        </p:txBody>
      </p:sp>
    </p:spTree>
    <p:extLst>
      <p:ext uri="{BB962C8B-B14F-4D97-AF65-F5344CB8AC3E}">
        <p14:creationId xmlns:p14="http://schemas.microsoft.com/office/powerpoint/2010/main" val="1097124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F9476055-C21B-4AE9-961A-51C667690953}"/>
              </a:ext>
            </a:extLst>
          </p:cNvPr>
          <p:cNvSpPr/>
          <p:nvPr/>
        </p:nvSpPr>
        <p:spPr>
          <a:xfrm>
            <a:off x="1487488" y="2105360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2 persone su 3 alle quali viene diagnosticato un cancro sopravvivono dopo 5 anni,               30 anni fa non arrivavano a 1 su 3 (l’83% di questo progresso si deve ai nuovi farmaci)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520C8451-1125-4145-9D0C-470FDA2835C2}"/>
              </a:ext>
            </a:extLst>
          </p:cNvPr>
          <p:cNvSpPr/>
          <p:nvPr/>
        </p:nvSpPr>
        <p:spPr>
          <a:xfrm>
            <a:off x="1487489" y="5057688"/>
            <a:ext cx="97930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in Italia gli over 65 che si dichiarano in buona salute in 10 anni sono passati dal 18% al 36% del totale                              (2,7 milioni di persone in più)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F601519E-4D4D-486B-BF38-2769FD34DC63}"/>
              </a:ext>
            </a:extLst>
          </p:cNvPr>
          <p:cNvSpPr/>
          <p:nvPr/>
        </p:nvSpPr>
        <p:spPr>
          <a:xfrm>
            <a:off x="1487489" y="4637446"/>
            <a:ext cx="68821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le vaccinazioni hanno eradicato malattie come vaiolo o poliomielite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945916C0-CFBE-4218-AD13-9DF5B3126ABE}"/>
              </a:ext>
            </a:extLst>
          </p:cNvPr>
          <p:cNvSpPr/>
          <p:nvPr/>
        </p:nvSpPr>
        <p:spPr>
          <a:xfrm>
            <a:off x="1487488" y="4217206"/>
            <a:ext cx="7776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la mortalità per malattie cardiovascolari è scesa del 30% in 10 anni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FFE0F08-12BC-4BD2-BB4C-48297CBFD228}"/>
              </a:ext>
            </a:extLst>
          </p:cNvPr>
          <p:cNvSpPr/>
          <p:nvPr/>
        </p:nvSpPr>
        <p:spPr>
          <a:xfrm>
            <a:off x="1487489" y="3796966"/>
            <a:ext cx="71759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l’epatite C è curabile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6C820B9B-1DF7-46C9-A533-FFBC3954E919}"/>
              </a:ext>
            </a:extLst>
          </p:cNvPr>
          <p:cNvSpPr/>
          <p:nvPr/>
        </p:nvSpPr>
        <p:spPr>
          <a:xfrm>
            <a:off x="1487488" y="3376726"/>
            <a:ext cx="101531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l’HIV è diventata una patologia cronica e un ventenne al quale è diagnosticato ha una aspettativa di vita di 70 anni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33A762F3-0EDB-4A21-ABE3-76116A87C3F0}"/>
              </a:ext>
            </a:extLst>
          </p:cNvPr>
          <p:cNvSpPr/>
          <p:nvPr/>
        </p:nvSpPr>
        <p:spPr>
          <a:xfrm>
            <a:off x="1487488" y="2741043"/>
            <a:ext cx="99371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FF6600"/>
              </a:buClr>
              <a:buSzPct val="140000"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le persone in Italia che vivono con una diagnosi di tumore sono aumentate di 650 mila unità in 7 anni,                             oltre 90 mila all’anno (+3% medio all’anno, +24% cumulato)</a:t>
            </a:r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E60C60B2-8EE9-4F30-906D-7C2417A44224}"/>
              </a:ext>
            </a:extLst>
          </p:cNvPr>
          <p:cNvSpPr/>
          <p:nvPr/>
        </p:nvSpPr>
        <p:spPr bwMode="auto">
          <a:xfrm>
            <a:off x="1341548" y="2215582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E15FCEBA-D327-46CF-BE67-B449F2D1B1D0}"/>
              </a:ext>
            </a:extLst>
          </p:cNvPr>
          <p:cNvSpPr/>
          <p:nvPr/>
        </p:nvSpPr>
        <p:spPr bwMode="auto">
          <a:xfrm>
            <a:off x="1341548" y="3483151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90C0CA1A-C4D0-40CC-95EB-2378EAA6ED62}"/>
              </a:ext>
            </a:extLst>
          </p:cNvPr>
          <p:cNvSpPr/>
          <p:nvPr/>
        </p:nvSpPr>
        <p:spPr bwMode="auto">
          <a:xfrm>
            <a:off x="1341548" y="3909866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6" name="Ovale 25">
            <a:extLst>
              <a:ext uri="{FF2B5EF4-FFF2-40B4-BE49-F238E27FC236}">
                <a16:creationId xmlns:a16="http://schemas.microsoft.com/office/drawing/2014/main" id="{11DF0222-D330-4757-BF19-B5B48C61B4DD}"/>
              </a:ext>
            </a:extLst>
          </p:cNvPr>
          <p:cNvSpPr/>
          <p:nvPr/>
        </p:nvSpPr>
        <p:spPr bwMode="auto">
          <a:xfrm>
            <a:off x="1341548" y="4328197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7" name="Ovale 26">
            <a:extLst>
              <a:ext uri="{FF2B5EF4-FFF2-40B4-BE49-F238E27FC236}">
                <a16:creationId xmlns:a16="http://schemas.microsoft.com/office/drawing/2014/main" id="{E355D218-A457-42EC-A133-7DD476457245}"/>
              </a:ext>
            </a:extLst>
          </p:cNvPr>
          <p:cNvSpPr/>
          <p:nvPr/>
        </p:nvSpPr>
        <p:spPr bwMode="auto">
          <a:xfrm>
            <a:off x="1341548" y="4750720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8" name="Ovale 27">
            <a:extLst>
              <a:ext uri="{FF2B5EF4-FFF2-40B4-BE49-F238E27FC236}">
                <a16:creationId xmlns:a16="http://schemas.microsoft.com/office/drawing/2014/main" id="{C6977EAE-30E2-4D61-A5E9-C2A80A292021}"/>
              </a:ext>
            </a:extLst>
          </p:cNvPr>
          <p:cNvSpPr/>
          <p:nvPr/>
        </p:nvSpPr>
        <p:spPr bwMode="auto">
          <a:xfrm>
            <a:off x="1341548" y="5166298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35D1A6AE-C87B-4D13-87EB-C57D338F7E09}"/>
              </a:ext>
            </a:extLst>
          </p:cNvPr>
          <p:cNvSpPr/>
          <p:nvPr/>
        </p:nvSpPr>
        <p:spPr bwMode="auto">
          <a:xfrm>
            <a:off x="1341548" y="2844604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id="{D339E871-EA1C-4CF6-B518-8DEDB6CB1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450" y="476672"/>
            <a:ext cx="1029714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itchFamily="34" charset="0"/>
                <a:ea typeface="ＭＳ Ｐゴシック"/>
                <a:cs typeface="ＭＳ Ｐゴシック"/>
              </a:rPr>
              <a:t>Oggi si vive di più e meglio, anche grazie a farmaci e vaccini</a:t>
            </a: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72BD3448-B072-4F4C-A42F-8A3963E0B752}"/>
              </a:ext>
            </a:extLst>
          </p:cNvPr>
          <p:cNvSpPr/>
          <p:nvPr/>
        </p:nvSpPr>
        <p:spPr>
          <a:xfrm>
            <a:off x="1127450" y="1556792"/>
            <a:ext cx="77768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4080"/>
                </a:solidFill>
                <a:effectLst/>
                <a:uLnTx/>
                <a:uFillTx/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Alcuni esempi: </a:t>
            </a:r>
          </a:p>
        </p:txBody>
      </p:sp>
    </p:spTree>
    <p:extLst>
      <p:ext uri="{BB962C8B-B14F-4D97-AF65-F5344CB8AC3E}">
        <p14:creationId xmlns:p14="http://schemas.microsoft.com/office/powerpoint/2010/main" val="189670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>
            <a:extLst>
              <a:ext uri="{FF2B5EF4-FFF2-40B4-BE49-F238E27FC236}">
                <a16:creationId xmlns:a16="http://schemas.microsoft.com/office/drawing/2014/main" id="{4B4196BD-1299-40A9-B32A-BE838BEB9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2981634"/>
            <a:ext cx="8064896" cy="894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IL VALORE DELLE IMPRESE DEL FARMACO</a:t>
            </a:r>
          </a:p>
          <a:p>
            <a:pPr algn="ctr" defTabSz="449251">
              <a:tabLst>
                <a:tab pos="0" algn="l"/>
                <a:tab pos="447663" algn="l"/>
                <a:tab pos="896916" algn="l"/>
                <a:tab pos="1346166" algn="l"/>
                <a:tab pos="1795418" algn="l"/>
                <a:tab pos="2244669" algn="l"/>
                <a:tab pos="2693921" algn="l"/>
                <a:tab pos="3143172" algn="l"/>
                <a:tab pos="3592424" algn="l"/>
                <a:tab pos="4041674" algn="l"/>
                <a:tab pos="4490926" algn="l"/>
                <a:tab pos="4940176" algn="l"/>
                <a:tab pos="5389428" algn="l"/>
                <a:tab pos="5838679" algn="l"/>
                <a:tab pos="6287931" algn="l"/>
                <a:tab pos="6737182" algn="l"/>
                <a:tab pos="7186434" algn="l"/>
                <a:tab pos="7635684" algn="l"/>
                <a:tab pos="8084937" algn="l"/>
                <a:tab pos="8534187" algn="l"/>
                <a:tab pos="8983438" algn="l"/>
              </a:tabLst>
            </a:pP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</a:rPr>
              <a:t>PER L’ECONOMIA ITALIANA</a:t>
            </a:r>
          </a:p>
        </p:txBody>
      </p:sp>
    </p:spTree>
    <p:extLst>
      <p:ext uri="{BB962C8B-B14F-4D97-AF65-F5344CB8AC3E}">
        <p14:creationId xmlns:p14="http://schemas.microsoft.com/office/powerpoint/2010/main" val="644995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301FE8E-2B8E-43C5-AA7B-691088184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433" y="332657"/>
            <a:ext cx="10684732" cy="853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L’Italia è il 1°produttore farmaceutico Ue. Le imprese</a:t>
            </a:r>
          </a:p>
          <a:p>
            <a:pPr eaLnBrk="1" hangingPunct="1"/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biofarmaceutiche sono </a:t>
            </a: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  <a:sym typeface="Apex New Medium"/>
              </a:rPr>
              <a:t>un </a:t>
            </a:r>
            <a:r>
              <a:rPr lang="it-IT" sz="2600" i="1" baseline="0" dirty="0">
                <a:solidFill>
                  <a:srgbClr val="004080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  <a:sym typeface="Apex New Medium"/>
              </a:rPr>
              <a:t>asset</a:t>
            </a:r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  <a:sym typeface="Apex New Medium"/>
              </a:rPr>
              <a:t> strategico della nostra economia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AF86FAD-AEEC-4B18-B7DE-E681A5A57894}"/>
              </a:ext>
            </a:extLst>
          </p:cNvPr>
          <p:cNvSpPr/>
          <p:nvPr/>
        </p:nvSpPr>
        <p:spPr>
          <a:xfrm>
            <a:off x="2017773" y="2808327"/>
            <a:ext cx="964722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Aft>
                <a:spcPts val="0"/>
              </a:spcAft>
            </a:pPr>
            <a:r>
              <a:rPr lang="it-IT" sz="1600" b="1" baseline="0" dirty="0">
                <a:solidFill>
                  <a:srgbClr val="FF660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valore della produzione farmaceutica nel 2018 in Italia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,                                                                anche grazie alla qualità dei fornitori nell’indotto hitech (meccanica, packaging…)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61321E4F-07CE-4E4C-8274-49B1693BB9EE}"/>
              </a:ext>
            </a:extLst>
          </p:cNvPr>
          <p:cNvSpPr/>
          <p:nvPr/>
        </p:nvSpPr>
        <p:spPr bwMode="auto">
          <a:xfrm>
            <a:off x="1047931" y="2636912"/>
            <a:ext cx="936000" cy="936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3E1ADBB-90E8-402D-902D-35060736BC22}"/>
              </a:ext>
            </a:extLst>
          </p:cNvPr>
          <p:cNvSpPr/>
          <p:nvPr/>
        </p:nvSpPr>
        <p:spPr>
          <a:xfrm>
            <a:off x="947839" y="2671345"/>
            <a:ext cx="115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32</a:t>
            </a:r>
          </a:p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 err="1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mld</a:t>
            </a:r>
            <a:endParaRPr lang="it-IT" b="1" baseline="0" dirty="0">
              <a:solidFill>
                <a:srgbClr val="FFFFFF"/>
              </a:solidFill>
              <a:latin typeface="Lucida Sans" panose="020B0602030504020204" pitchFamily="34" charset="0"/>
              <a:ea typeface="Times New Roman" panose="02020603050405020304" pitchFamily="18" charset="0"/>
              <a:cs typeface="Lucida Sans" panose="020B060203050402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02BE3A3-E3DF-47C8-A93F-C9C4E23232BC}"/>
              </a:ext>
            </a:extLst>
          </p:cNvPr>
          <p:cNvSpPr/>
          <p:nvPr/>
        </p:nvSpPr>
        <p:spPr>
          <a:xfrm>
            <a:off x="939867" y="5161708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+6%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7749BFAC-9187-490B-BA08-97F125A1A3BF}"/>
              </a:ext>
            </a:extLst>
          </p:cNvPr>
          <p:cNvSpPr/>
          <p:nvPr/>
        </p:nvSpPr>
        <p:spPr bwMode="auto">
          <a:xfrm>
            <a:off x="1047931" y="4941272"/>
            <a:ext cx="936000" cy="936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14B9DF8-8BBF-4426-B663-C8E43537533C}"/>
              </a:ext>
            </a:extLst>
          </p:cNvPr>
          <p:cNvSpPr/>
          <p:nvPr/>
        </p:nvSpPr>
        <p:spPr>
          <a:xfrm>
            <a:off x="911292" y="5216386"/>
            <a:ext cx="11521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sz="2000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+117%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0D5A80D-ED3C-4398-B6EF-A0563B74C1E9}"/>
              </a:ext>
            </a:extLst>
          </p:cNvPr>
          <p:cNvSpPr/>
          <p:nvPr/>
        </p:nvSpPr>
        <p:spPr>
          <a:xfrm>
            <a:off x="2017771" y="5106689"/>
            <a:ext cx="94360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Aft>
                <a:spcPts val="0"/>
              </a:spcAft>
            </a:pPr>
            <a:r>
              <a:rPr lang="it-IT" sz="1600" b="1" baseline="0" dirty="0">
                <a:solidFill>
                  <a:srgbClr val="FF660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crescita dell’export farmaceutico dal 2008 al 2018,                                                                              la più alta tra tutti i grandi Paesi europei 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(+54% la media degli altri big Ue)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1FC1C254-E0F3-4C54-921E-DC7D1F1EDE9D}"/>
              </a:ext>
            </a:extLst>
          </p:cNvPr>
          <p:cNvSpPr/>
          <p:nvPr/>
        </p:nvSpPr>
        <p:spPr>
          <a:xfrm>
            <a:off x="943405" y="1705220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+6%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251471A1-D3E6-4B2F-AD05-443A1670D45F}"/>
              </a:ext>
            </a:extLst>
          </p:cNvPr>
          <p:cNvSpPr/>
          <p:nvPr/>
        </p:nvSpPr>
        <p:spPr bwMode="auto">
          <a:xfrm>
            <a:off x="1047931" y="1484784"/>
            <a:ext cx="936000" cy="936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85C54763-A173-4BAA-B224-53CA7AA1F6BA}"/>
              </a:ext>
            </a:extLst>
          </p:cNvPr>
          <p:cNvSpPr/>
          <p:nvPr/>
        </p:nvSpPr>
        <p:spPr>
          <a:xfrm>
            <a:off x="933880" y="1517883"/>
            <a:ext cx="115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66</a:t>
            </a:r>
          </a:p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mila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E831C761-8313-463B-B342-A80364D37633}"/>
              </a:ext>
            </a:extLst>
          </p:cNvPr>
          <p:cNvSpPr/>
          <p:nvPr/>
        </p:nvSpPr>
        <p:spPr>
          <a:xfrm>
            <a:off x="2017771" y="1540875"/>
            <a:ext cx="93591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Aft>
                <a:spcPts val="0"/>
              </a:spcAft>
            </a:pPr>
            <a:r>
              <a:rPr lang="it-IT" sz="1600" b="1" baseline="0" dirty="0">
                <a:solidFill>
                  <a:srgbClr val="FF660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addetti in Italia nel 2018, 90% 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laureati e diplomati, </a:t>
            </a:r>
            <a:r>
              <a:rPr lang="it-IT" sz="1600" b="1" baseline="0" dirty="0">
                <a:solidFill>
                  <a:srgbClr val="FF660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42% 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donne.</a:t>
            </a:r>
          </a:p>
          <a:p>
            <a:pPr eaLnBrk="1" hangingPunct="1">
              <a:spcAft>
                <a:spcPts val="0"/>
              </a:spcAft>
            </a:pP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Dal 2014, </a:t>
            </a:r>
            <a:r>
              <a:rPr lang="it-IT" sz="1600" b="1" baseline="0" dirty="0">
                <a:solidFill>
                  <a:srgbClr val="FF660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4 mila addetti in più 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soprattutto in produzione e Ricerca, grazie a 7 mila assunzioni all’anno, per metà giovani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FA5B006A-7632-461E-AB3E-DA9A7C5DE13C}"/>
              </a:ext>
            </a:extLst>
          </p:cNvPr>
          <p:cNvSpPr/>
          <p:nvPr/>
        </p:nvSpPr>
        <p:spPr>
          <a:xfrm>
            <a:off x="939867" y="4009580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+6%</a:t>
            </a:r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6DDAE846-C15F-4755-B989-2E72AC4E6C4F}"/>
              </a:ext>
            </a:extLst>
          </p:cNvPr>
          <p:cNvSpPr/>
          <p:nvPr/>
        </p:nvSpPr>
        <p:spPr bwMode="auto">
          <a:xfrm>
            <a:off x="1047931" y="3789144"/>
            <a:ext cx="936000" cy="936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79C606C4-84AF-478A-9CB9-A1C1391DA280}"/>
              </a:ext>
            </a:extLst>
          </p:cNvPr>
          <p:cNvSpPr/>
          <p:nvPr/>
        </p:nvSpPr>
        <p:spPr>
          <a:xfrm>
            <a:off x="939867" y="4016633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buClr>
                <a:srgbClr val="FF6600"/>
              </a:buClr>
            </a:pPr>
            <a:r>
              <a:rPr lang="it-IT" b="1" baseline="0" dirty="0">
                <a:solidFill>
                  <a:srgbClr val="FFFFFF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+22%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9ACF077D-8062-4DA9-929A-B71F83996977}"/>
              </a:ext>
            </a:extLst>
          </p:cNvPr>
          <p:cNvSpPr/>
          <p:nvPr/>
        </p:nvSpPr>
        <p:spPr>
          <a:xfrm>
            <a:off x="2017771" y="3954559"/>
            <a:ext cx="97218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Aft>
                <a:spcPts val="0"/>
              </a:spcAft>
            </a:pPr>
            <a:r>
              <a:rPr lang="it-IT" sz="1600" b="1" baseline="0" dirty="0">
                <a:solidFill>
                  <a:srgbClr val="FF660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crescita della produzione farmaceutica dal 2008 al 2018                                                               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(rispetto a -14% della media manifatturiera), per il </a:t>
            </a:r>
            <a:r>
              <a:rPr lang="it-IT" sz="1600" b="1" baseline="0" dirty="0">
                <a:solidFill>
                  <a:srgbClr val="FF660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100%</a:t>
            </a:r>
            <a:r>
              <a:rPr lang="it-IT" sz="1400" baseline="0" dirty="0">
                <a:solidFill>
                  <a:srgbClr val="004080"/>
                </a:solidFill>
                <a:latin typeface="Lucida Sans" panose="020B0602030504020204" pitchFamily="34" charset="0"/>
                <a:ea typeface="Times New Roman" panose="02020603050405020304" pitchFamily="18" charset="0"/>
                <a:cs typeface="Lucida Sans" panose="020B0602030504020204" pitchFamily="34" charset="0"/>
              </a:rPr>
              <a:t> legata all’incremento delle esportazioni</a:t>
            </a:r>
          </a:p>
        </p:txBody>
      </p:sp>
      <p:sp>
        <p:nvSpPr>
          <p:cNvPr id="22" name="Rectangle 53">
            <a:extLst>
              <a:ext uri="{FF2B5EF4-FFF2-40B4-BE49-F238E27FC236}">
                <a16:creationId xmlns:a16="http://schemas.microsoft.com/office/drawing/2014/main" id="{722E6392-1E2F-4A6C-BF7E-33B03B496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875" y="6223665"/>
            <a:ext cx="6581725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Fonte: elaborazioni </a:t>
            </a:r>
            <a:r>
              <a:rPr lang="it-IT" sz="1000" baseline="0" dirty="0" err="1">
                <a:solidFill>
                  <a:srgbClr val="004080"/>
                </a:solidFill>
                <a:latin typeface="Lucida Sans" pitchFamily="34" charset="0"/>
              </a:rPr>
              <a:t>Farmindustria</a:t>
            </a: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 su dati aziendali, Istat, Eurostat</a:t>
            </a:r>
          </a:p>
        </p:txBody>
      </p:sp>
    </p:spTree>
    <p:extLst>
      <p:ext uri="{BB962C8B-B14F-4D97-AF65-F5344CB8AC3E}">
        <p14:creationId xmlns:p14="http://schemas.microsoft.com/office/powerpoint/2010/main" val="1191897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F7769B2-2CD0-4715-A42F-3BEB90254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433" y="332657"/>
            <a:ext cx="10684732" cy="853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L’eccellenza delle Risorse Umane                                                            è il primo fattore di competitività</a:t>
            </a:r>
            <a:endParaRPr lang="it-IT" sz="2600" baseline="0" dirty="0">
              <a:solidFill>
                <a:srgbClr val="004080"/>
              </a:solidFill>
              <a:latin typeface="Lucida Sans" pitchFamily="34" charset="0"/>
              <a:ea typeface="Arial Unicode MS" pitchFamily="34" charset="-128"/>
              <a:cs typeface="Arial Unicode MS" pitchFamily="34" charset="-128"/>
              <a:sym typeface="Apex New Medium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C05B04F-3873-4EBA-83ED-1AEA9B5E7D75}"/>
              </a:ext>
            </a:extLst>
          </p:cNvPr>
          <p:cNvSpPr/>
          <p:nvPr/>
        </p:nvSpPr>
        <p:spPr>
          <a:xfrm>
            <a:off x="983433" y="1772816"/>
            <a:ext cx="489654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Crescita dell’occupazione tra il 2014 e il 2018                                                    </a:t>
            </a:r>
            <a:r>
              <a:rPr lang="it-IT" sz="12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(</a:t>
            </a:r>
            <a:r>
              <a:rPr lang="it-IT" sz="1200" baseline="0" dirty="0" err="1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var</a:t>
            </a:r>
            <a:r>
              <a:rPr lang="it-IT" sz="12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. % cumulata)</a:t>
            </a:r>
            <a:endParaRPr lang="it-IT" sz="1400" b="1" baseline="0" dirty="0">
              <a:solidFill>
                <a:srgbClr val="004080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7B94EE8-4243-4167-B639-EEBA24644B0D}"/>
              </a:ext>
            </a:extLst>
          </p:cNvPr>
          <p:cNvSpPr txBox="1"/>
          <p:nvPr/>
        </p:nvSpPr>
        <p:spPr bwMode="auto">
          <a:xfrm>
            <a:off x="5951984" y="2880739"/>
            <a:ext cx="550434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Una delle specificità principali dell’industria farmaceutica                  è la qualità delle Risorse Umane – tra le più formate                          (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90% degli addetti laureato o diplomato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) e produttive                                              nel panorama industriale – che è il primo fattore                              di competitività dichiarato dalle imprese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92C5868-CDE5-4F86-AE81-6B709BF0DF50}"/>
              </a:ext>
            </a:extLst>
          </p:cNvPr>
          <p:cNvSpPr txBox="1"/>
          <p:nvPr/>
        </p:nvSpPr>
        <p:spPr bwMode="auto">
          <a:xfrm>
            <a:off x="878328" y="2519441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Farmaceutica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C19842E-ECD7-4155-8E4D-A34E1F53CC15}"/>
              </a:ext>
            </a:extLst>
          </p:cNvPr>
          <p:cNvSpPr txBox="1"/>
          <p:nvPr/>
        </p:nvSpPr>
        <p:spPr bwMode="auto">
          <a:xfrm>
            <a:off x="873600" y="2910930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Alimentari e bevande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648596B-4DFA-4B15-BDEB-F7206586E0C1}"/>
              </a:ext>
            </a:extLst>
          </p:cNvPr>
          <p:cNvSpPr txBox="1"/>
          <p:nvPr/>
        </p:nvSpPr>
        <p:spPr bwMode="auto">
          <a:xfrm>
            <a:off x="1228734" y="3239651"/>
            <a:ext cx="11155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Macchinari ed apparecchiature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DF66B49-0B8B-4A81-B2B1-7F763F72606D}"/>
              </a:ext>
            </a:extLst>
          </p:cNvPr>
          <p:cNvSpPr txBox="1"/>
          <p:nvPr/>
        </p:nvSpPr>
        <p:spPr bwMode="auto">
          <a:xfrm>
            <a:off x="872856" y="3712375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Mezzi di trasporto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D77060D-B196-4B98-B5CC-EB1E474950D6}"/>
              </a:ext>
            </a:extLst>
          </p:cNvPr>
          <p:cNvSpPr txBox="1"/>
          <p:nvPr/>
        </p:nvSpPr>
        <p:spPr bwMode="auto">
          <a:xfrm>
            <a:off x="869527" y="4838992"/>
            <a:ext cx="14679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Industria manifatturiera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3307DE9-723C-46AB-854B-A7B37BB82121}"/>
              </a:ext>
            </a:extLst>
          </p:cNvPr>
          <p:cNvSpPr txBox="1"/>
          <p:nvPr/>
        </p:nvSpPr>
        <p:spPr bwMode="auto">
          <a:xfrm>
            <a:off x="1228734" y="4512306"/>
            <a:ext cx="110409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Chimica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EDB7A4A-8B96-43DB-87A7-AE41FC90F89F}"/>
              </a:ext>
            </a:extLst>
          </p:cNvPr>
          <p:cNvSpPr txBox="1"/>
          <p:nvPr/>
        </p:nvSpPr>
        <p:spPr bwMode="auto">
          <a:xfrm>
            <a:off x="876292" y="4111256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Metalli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C3AE1F6-5F8E-4E19-B81B-2B48CCDC1EDA}"/>
              </a:ext>
            </a:extLst>
          </p:cNvPr>
          <p:cNvSpPr txBox="1"/>
          <p:nvPr/>
        </p:nvSpPr>
        <p:spPr bwMode="auto">
          <a:xfrm>
            <a:off x="1997232" y="5300135"/>
            <a:ext cx="69076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0%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4262922-B12E-4275-8738-3C143FA23E67}"/>
              </a:ext>
            </a:extLst>
          </p:cNvPr>
          <p:cNvSpPr txBox="1"/>
          <p:nvPr/>
        </p:nvSpPr>
        <p:spPr bwMode="auto">
          <a:xfrm>
            <a:off x="2683208" y="5300135"/>
            <a:ext cx="65470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2%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EA68E594-C4CD-452A-9F88-3F5CD53B4FB7}"/>
              </a:ext>
            </a:extLst>
          </p:cNvPr>
          <p:cNvSpPr txBox="1"/>
          <p:nvPr/>
        </p:nvSpPr>
        <p:spPr bwMode="auto">
          <a:xfrm>
            <a:off x="3333125" y="5300135"/>
            <a:ext cx="62389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4%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6F86D3A-9453-47EF-BED6-740B2F747809}"/>
              </a:ext>
            </a:extLst>
          </p:cNvPr>
          <p:cNvSpPr txBox="1"/>
          <p:nvPr/>
        </p:nvSpPr>
        <p:spPr bwMode="auto">
          <a:xfrm>
            <a:off x="3952238" y="5300135"/>
            <a:ext cx="67333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6%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459E56C-B461-421E-B4FB-8F3EC3AA5F34}"/>
              </a:ext>
            </a:extLst>
          </p:cNvPr>
          <p:cNvSpPr txBox="1"/>
          <p:nvPr/>
        </p:nvSpPr>
        <p:spPr bwMode="auto">
          <a:xfrm>
            <a:off x="5951985" y="4284385"/>
            <a:ext cx="55043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La farmaceutica è il settore che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negli ultimi quattro anni                  ha aumentato di più la propria occupazione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6" name="Rectangle 53">
            <a:extLst>
              <a:ext uri="{FF2B5EF4-FFF2-40B4-BE49-F238E27FC236}">
                <a16:creationId xmlns:a16="http://schemas.microsoft.com/office/drawing/2014/main" id="{0C138B3D-B803-4E4E-BCC2-FE31947A1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875" y="6223665"/>
            <a:ext cx="6581725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Fonte: elaborazioni </a:t>
            </a:r>
            <a:r>
              <a:rPr lang="it-IT" sz="1000" baseline="0" dirty="0" err="1">
                <a:solidFill>
                  <a:srgbClr val="004080"/>
                </a:solidFill>
                <a:latin typeface="Lucida Sans" pitchFamily="34" charset="0"/>
              </a:rPr>
              <a:t>Farmindustria</a:t>
            </a: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 su dati Istat</a:t>
            </a:r>
          </a:p>
        </p:txBody>
      </p:sp>
      <p:pic>
        <p:nvPicPr>
          <p:cNvPr id="27" name="Immagine 26">
            <a:extLst>
              <a:ext uri="{FF2B5EF4-FFF2-40B4-BE49-F238E27FC236}">
                <a16:creationId xmlns:a16="http://schemas.microsoft.com/office/drawing/2014/main" id="{3EA69A24-8A54-42DB-A1EA-2FD3190911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3123" y="2263876"/>
            <a:ext cx="3502837" cy="3109340"/>
          </a:xfrm>
          <a:prstGeom prst="rect">
            <a:avLst/>
          </a:prstGeom>
        </p:spPr>
      </p:pic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28D21C5-6EDA-4073-AFFD-9AEF5A322C00}"/>
              </a:ext>
            </a:extLst>
          </p:cNvPr>
          <p:cNvSpPr txBox="1"/>
          <p:nvPr/>
        </p:nvSpPr>
        <p:spPr bwMode="auto">
          <a:xfrm>
            <a:off x="4620787" y="5300135"/>
            <a:ext cx="67333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8%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6D0C50B-F530-4A67-A293-6F0AAEA18EAD}"/>
              </a:ext>
            </a:extLst>
          </p:cNvPr>
          <p:cNvSpPr txBox="1"/>
          <p:nvPr/>
        </p:nvSpPr>
        <p:spPr bwMode="auto">
          <a:xfrm>
            <a:off x="5289335" y="5300135"/>
            <a:ext cx="67333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10%</a:t>
            </a:r>
          </a:p>
        </p:txBody>
      </p:sp>
    </p:spTree>
    <p:extLst>
      <p:ext uri="{BB962C8B-B14F-4D97-AF65-F5344CB8AC3E}">
        <p14:creationId xmlns:p14="http://schemas.microsoft.com/office/powerpoint/2010/main" val="72970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AB583ED-98E1-489F-9947-A1223277B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433" y="404664"/>
            <a:ext cx="10684732" cy="57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Nella farmaceutica la parità di genere è già una realtà</a:t>
            </a:r>
            <a:endParaRPr lang="it-IT" sz="2600" baseline="0" dirty="0">
              <a:solidFill>
                <a:srgbClr val="004080"/>
              </a:solidFill>
              <a:latin typeface="Lucida Sans" pitchFamily="34" charset="0"/>
              <a:ea typeface="Arial Unicode MS" pitchFamily="34" charset="-128"/>
              <a:cs typeface="Arial Unicode MS" pitchFamily="34" charset="-128"/>
              <a:sym typeface="Apex New Medium"/>
            </a:endParaRPr>
          </a:p>
        </p:txBody>
      </p:sp>
      <p:sp>
        <p:nvSpPr>
          <p:cNvPr id="4" name="Rectangle 53">
            <a:extLst>
              <a:ext uri="{FF2B5EF4-FFF2-40B4-BE49-F238E27FC236}">
                <a16:creationId xmlns:a16="http://schemas.microsoft.com/office/drawing/2014/main" id="{D569A327-0DF3-455B-8BC2-A18777F4B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0492" y="6223665"/>
            <a:ext cx="6581725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Fonte: elaborazioni </a:t>
            </a:r>
            <a:r>
              <a:rPr lang="it-IT" sz="1000" baseline="0" dirty="0" err="1">
                <a:solidFill>
                  <a:srgbClr val="004080"/>
                </a:solidFill>
                <a:latin typeface="Lucida Sans" pitchFamily="34" charset="0"/>
              </a:rPr>
              <a:t>Farmindustria</a:t>
            </a: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 su dati INPS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8F02C0B-ED9F-435A-B70D-0050E083C1E3}"/>
              </a:ext>
            </a:extLst>
          </p:cNvPr>
          <p:cNvSpPr txBox="1"/>
          <p:nvPr/>
        </p:nvSpPr>
        <p:spPr bwMode="auto">
          <a:xfrm>
            <a:off x="8184232" y="1772816"/>
            <a:ext cx="348393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Nella farmaceutica il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42%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 degli addetti sono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donne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,                                   (vs. 29% dell’industria manifatturiera),                                       molte con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ruoli apicali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                             (40% dei dirigenti e quadri,                                  il dato più alto tra i settori)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8695CBE4-ADE8-4C11-884F-B41AFA248324}"/>
              </a:ext>
            </a:extLst>
          </p:cNvPr>
          <p:cNvSpPr txBox="1"/>
          <p:nvPr/>
        </p:nvSpPr>
        <p:spPr bwMode="auto">
          <a:xfrm>
            <a:off x="8184232" y="3423771"/>
            <a:ext cx="3297508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Il settore si caratterizza anche per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servizi di </a:t>
            </a:r>
            <a:r>
              <a:rPr lang="it-IT" sz="1600" b="1" i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welfare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 moderni         ed efficaci 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per la conciliazione vita-lavoro, l’istruzione,                                    il benessere dei dipendenti                             e dei loro familiari,                              l’assistenza ai familiari anziani                          o non autosufficienti 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pic>
        <p:nvPicPr>
          <p:cNvPr id="27" name="Immagine 26">
            <a:extLst>
              <a:ext uri="{FF2B5EF4-FFF2-40B4-BE49-F238E27FC236}">
                <a16:creationId xmlns:a16="http://schemas.microsoft.com/office/drawing/2014/main" id="{57EE325F-7C7E-4AD0-92A8-DE643A000AC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3433" y="1626325"/>
            <a:ext cx="6967625" cy="396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738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FDC5206-B79A-43BB-AD2C-586017B3A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433" y="530335"/>
            <a:ext cx="10684732" cy="594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z="26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Tante opportunità di crescita per i giovani</a:t>
            </a:r>
            <a:endParaRPr lang="it-IT" sz="2600" baseline="0" dirty="0">
              <a:solidFill>
                <a:srgbClr val="004080"/>
              </a:solidFill>
              <a:latin typeface="Lucida Sans" pitchFamily="34" charset="0"/>
              <a:ea typeface="Arial Unicode MS" pitchFamily="34" charset="-128"/>
              <a:cs typeface="Arial Unicode MS" pitchFamily="34" charset="-128"/>
              <a:sym typeface="Apex New Medium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AFF2819-B9C1-4DF6-B194-1D36EBA677C1}"/>
              </a:ext>
            </a:extLst>
          </p:cNvPr>
          <p:cNvSpPr/>
          <p:nvPr/>
        </p:nvSpPr>
        <p:spPr>
          <a:xfrm>
            <a:off x="1055439" y="1581463"/>
            <a:ext cx="496428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Addetti under35: trend 2014-2017                                                              </a:t>
            </a:r>
            <a:r>
              <a:rPr lang="it-IT" sz="12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(indice 2014=100)</a:t>
            </a:r>
            <a:endParaRPr lang="it-IT" sz="1400" b="1" baseline="0" dirty="0">
              <a:solidFill>
                <a:srgbClr val="004080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EF459D58-EF42-4C37-B35D-EDA339F08BFA}"/>
              </a:ext>
            </a:extLst>
          </p:cNvPr>
          <p:cNvSpPr txBox="1"/>
          <p:nvPr/>
        </p:nvSpPr>
        <p:spPr bwMode="auto">
          <a:xfrm>
            <a:off x="6172278" y="2492896"/>
            <a:ext cx="34486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I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giovani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 (under 35):</a:t>
            </a:r>
            <a:endParaRPr lang="it-IT" sz="1400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CEE92E38-4FD8-47C4-A720-7994A0A9C73F}"/>
              </a:ext>
            </a:extLst>
          </p:cNvPr>
          <p:cNvSpPr txBox="1"/>
          <p:nvPr/>
        </p:nvSpPr>
        <p:spPr bwMode="auto">
          <a:xfrm>
            <a:off x="6431987" y="3916135"/>
            <a:ext cx="51366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circa l’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80%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 ha un contratto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a tempo indeterminato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F54EE5B-A0B2-4515-86BD-4C16483AE176}"/>
              </a:ext>
            </a:extLst>
          </p:cNvPr>
          <p:cNvSpPr txBox="1"/>
          <p:nvPr/>
        </p:nvSpPr>
        <p:spPr bwMode="auto">
          <a:xfrm>
            <a:off x="6431987" y="3481683"/>
            <a:ext cx="40565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sono l’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81% dei nuovi assunti 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dal 2014</a:t>
            </a:r>
            <a:endParaRPr lang="it-IT" sz="1400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14E7B49-58ED-4208-A0CC-9D8D7F3C4593}"/>
              </a:ext>
            </a:extLst>
          </p:cNvPr>
          <p:cNvSpPr txBox="1"/>
          <p:nvPr/>
        </p:nvSpPr>
        <p:spPr bwMode="auto">
          <a:xfrm>
            <a:off x="6431987" y="3047231"/>
            <a:ext cx="42005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in tre anni sono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aumentati dell’11%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                    </a:t>
            </a:r>
            <a:endParaRPr lang="it-IT" sz="1400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2B15490C-0367-4308-B67A-32B65F1B104B}"/>
              </a:ext>
            </a:extLst>
          </p:cNvPr>
          <p:cNvSpPr/>
          <p:nvPr/>
        </p:nvSpPr>
        <p:spPr bwMode="auto">
          <a:xfrm>
            <a:off x="6326928" y="4050019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CA0A88D2-9261-4590-AEDB-5F3AFD387C10}"/>
              </a:ext>
            </a:extLst>
          </p:cNvPr>
          <p:cNvSpPr/>
          <p:nvPr/>
        </p:nvSpPr>
        <p:spPr bwMode="auto">
          <a:xfrm>
            <a:off x="6326928" y="3177245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2F019805-C528-4FB9-8E6D-8BCE4EF99EDD}"/>
              </a:ext>
            </a:extLst>
          </p:cNvPr>
          <p:cNvSpPr/>
          <p:nvPr/>
        </p:nvSpPr>
        <p:spPr bwMode="auto">
          <a:xfrm>
            <a:off x="6326928" y="3624485"/>
            <a:ext cx="108000" cy="108000"/>
          </a:xfrm>
          <a:prstGeom prst="ellipse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" name="Rectangle 53">
            <a:extLst>
              <a:ext uri="{FF2B5EF4-FFF2-40B4-BE49-F238E27FC236}">
                <a16:creationId xmlns:a16="http://schemas.microsoft.com/office/drawing/2014/main" id="{3D7ACF6C-D81B-43CD-BF14-677D4D353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1864" y="6223665"/>
            <a:ext cx="6581725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Fonte: elaborazioni </a:t>
            </a:r>
            <a:r>
              <a:rPr lang="it-IT" sz="1000" baseline="0" dirty="0" err="1">
                <a:solidFill>
                  <a:srgbClr val="004080"/>
                </a:solidFill>
                <a:latin typeface="Lucida Sans" pitchFamily="34" charset="0"/>
              </a:rPr>
              <a:t>Farmindustria</a:t>
            </a: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</a:rPr>
              <a:t> su dati INPS</a:t>
            </a:r>
          </a:p>
        </p:txBody>
      </p:sp>
      <p:pic>
        <p:nvPicPr>
          <p:cNvPr id="26" name="Immagine 25">
            <a:extLst>
              <a:ext uri="{FF2B5EF4-FFF2-40B4-BE49-F238E27FC236}">
                <a16:creationId xmlns:a16="http://schemas.microsoft.com/office/drawing/2014/main" id="{FCB96F20-7AA7-4840-8451-29745F5D6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9022" y="2119945"/>
            <a:ext cx="4566300" cy="2743438"/>
          </a:xfrm>
          <a:prstGeom prst="rect">
            <a:avLst/>
          </a:prstGeom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51EEBAC4-E2E8-4AF8-9459-10C699A23CE8}"/>
              </a:ext>
            </a:extLst>
          </p:cNvPr>
          <p:cNvSpPr txBox="1"/>
          <p:nvPr/>
        </p:nvSpPr>
        <p:spPr bwMode="auto">
          <a:xfrm>
            <a:off x="1806937" y="4770571"/>
            <a:ext cx="760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2014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B5009800-0F80-428F-BCDB-6588B2FEDFEC}"/>
              </a:ext>
            </a:extLst>
          </p:cNvPr>
          <p:cNvSpPr txBox="1"/>
          <p:nvPr/>
        </p:nvSpPr>
        <p:spPr bwMode="auto">
          <a:xfrm>
            <a:off x="2876585" y="4770571"/>
            <a:ext cx="760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2015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C57DAE1A-7C15-48A0-8387-28EC43FFA3E3}"/>
              </a:ext>
            </a:extLst>
          </p:cNvPr>
          <p:cNvSpPr txBox="1"/>
          <p:nvPr/>
        </p:nvSpPr>
        <p:spPr bwMode="auto">
          <a:xfrm>
            <a:off x="3946233" y="4770571"/>
            <a:ext cx="760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2016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30EC7C5C-8BCA-484D-8921-36D039C24A6F}"/>
              </a:ext>
            </a:extLst>
          </p:cNvPr>
          <p:cNvSpPr txBox="1"/>
          <p:nvPr/>
        </p:nvSpPr>
        <p:spPr bwMode="auto">
          <a:xfrm>
            <a:off x="5015880" y="4770571"/>
            <a:ext cx="760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2017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4E90B19D-9DEF-4597-8A60-FF1A6B2407B8}"/>
              </a:ext>
            </a:extLst>
          </p:cNvPr>
          <p:cNvSpPr txBox="1"/>
          <p:nvPr/>
        </p:nvSpPr>
        <p:spPr bwMode="auto">
          <a:xfrm>
            <a:off x="887354" y="4586384"/>
            <a:ext cx="760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90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A01EB565-A8A3-47DE-B07E-6500EEB4D937}"/>
              </a:ext>
            </a:extLst>
          </p:cNvPr>
          <p:cNvSpPr txBox="1"/>
          <p:nvPr/>
        </p:nvSpPr>
        <p:spPr bwMode="auto">
          <a:xfrm>
            <a:off x="887354" y="4101743"/>
            <a:ext cx="760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95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0DA46B29-7712-4F66-9A4F-174D2862DC65}"/>
              </a:ext>
            </a:extLst>
          </p:cNvPr>
          <p:cNvSpPr txBox="1"/>
          <p:nvPr/>
        </p:nvSpPr>
        <p:spPr bwMode="auto">
          <a:xfrm>
            <a:off x="887354" y="3597687"/>
            <a:ext cx="760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100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8E5740C2-C680-492A-8FD7-BB53193102E5}"/>
              </a:ext>
            </a:extLst>
          </p:cNvPr>
          <p:cNvSpPr txBox="1"/>
          <p:nvPr/>
        </p:nvSpPr>
        <p:spPr bwMode="auto">
          <a:xfrm>
            <a:off x="887354" y="3114179"/>
            <a:ext cx="760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105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3811D313-E188-4E97-8393-AE1B41FEC9F2}"/>
              </a:ext>
            </a:extLst>
          </p:cNvPr>
          <p:cNvSpPr txBox="1"/>
          <p:nvPr/>
        </p:nvSpPr>
        <p:spPr bwMode="auto">
          <a:xfrm>
            <a:off x="887354" y="2610123"/>
            <a:ext cx="760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110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F6FE72C-0CEA-477F-B61E-395ADC9D1F6D}"/>
              </a:ext>
            </a:extLst>
          </p:cNvPr>
          <p:cNvSpPr txBox="1"/>
          <p:nvPr/>
        </p:nvSpPr>
        <p:spPr bwMode="auto">
          <a:xfrm>
            <a:off x="887354" y="2106157"/>
            <a:ext cx="7606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12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115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D32ACF1-F3A2-42C2-BB58-22FDB7BCDE06}"/>
              </a:ext>
            </a:extLst>
          </p:cNvPr>
          <p:cNvSpPr/>
          <p:nvPr/>
        </p:nvSpPr>
        <p:spPr bwMode="auto">
          <a:xfrm>
            <a:off x="1559496" y="5191388"/>
            <a:ext cx="180000" cy="72008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3000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F4F69910-535E-44BC-8E20-B82AA71DB464}"/>
              </a:ext>
            </a:extLst>
          </p:cNvPr>
          <p:cNvSpPr/>
          <p:nvPr/>
        </p:nvSpPr>
        <p:spPr bwMode="auto">
          <a:xfrm>
            <a:off x="1559496" y="5431795"/>
            <a:ext cx="180000" cy="72008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3000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EA0F0235-9BC3-4C2E-8205-50EB572CC7A0}"/>
              </a:ext>
            </a:extLst>
          </p:cNvPr>
          <p:cNvSpPr txBox="1"/>
          <p:nvPr/>
        </p:nvSpPr>
        <p:spPr bwMode="auto">
          <a:xfrm>
            <a:off x="1833628" y="5116197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Industria farmaceutica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FF15FC72-0922-4F57-A7C6-631463EB4A8B}"/>
              </a:ext>
            </a:extLst>
          </p:cNvPr>
          <p:cNvSpPr txBox="1"/>
          <p:nvPr/>
        </p:nvSpPr>
        <p:spPr bwMode="auto">
          <a:xfrm>
            <a:off x="1833628" y="5358408"/>
            <a:ext cx="178972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Industria manifatturiera</a:t>
            </a:r>
          </a:p>
        </p:txBody>
      </p:sp>
    </p:spTree>
    <p:extLst>
      <p:ext uri="{BB962C8B-B14F-4D97-AF65-F5344CB8AC3E}">
        <p14:creationId xmlns:p14="http://schemas.microsoft.com/office/powerpoint/2010/main" val="147604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2FED9E66-3D91-4864-908E-FF4467E42CAC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055440" y="315564"/>
            <a:ext cx="1072919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260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Imprese del farmaco a capitale estero </a:t>
            </a:r>
            <a:r>
              <a:rPr lang="it-IT" sz="2600" i="1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leader</a:t>
            </a:r>
            <a:r>
              <a:rPr lang="it-IT" sz="260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  <a:cs typeface="Lucida Sans" pitchFamily="34" charset="0"/>
              </a:rPr>
              <a:t>                                             per investimenti ed esportazioni</a:t>
            </a:r>
            <a:endParaRPr lang="it-IT" sz="2000" dirty="0">
              <a:solidFill>
                <a:srgbClr val="004080"/>
              </a:solidFill>
              <a:latin typeface="Lucida Sans" pitchFamily="34" charset="0"/>
              <a:ea typeface="MS Gothic" pitchFamily="49" charset="-128"/>
              <a:cs typeface="Lucida Sans" pitchFamily="34" charset="0"/>
            </a:endParaRPr>
          </a:p>
        </p:txBody>
      </p:sp>
      <p:sp>
        <p:nvSpPr>
          <p:cNvPr id="3" name="Text Box 25">
            <a:extLst>
              <a:ext uri="{FF2B5EF4-FFF2-40B4-BE49-F238E27FC236}">
                <a16:creationId xmlns:a16="http://schemas.microsoft.com/office/drawing/2014/main" id="{9B20C229-9F47-43F1-BC37-0528F62A6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775" y="6232912"/>
            <a:ext cx="3933825" cy="246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 defTabSz="449263">
              <a:spcBef>
                <a:spcPts val="625"/>
              </a:spcBef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</a:rPr>
              <a:t>Fonte: elaborazioni </a:t>
            </a:r>
            <a:r>
              <a:rPr lang="it-IT" sz="1000" baseline="0" dirty="0" err="1">
                <a:solidFill>
                  <a:srgbClr val="004080"/>
                </a:solidFill>
                <a:latin typeface="Lucida Sans" pitchFamily="34" charset="0"/>
                <a:ea typeface="MS Gothic" pitchFamily="49" charset="-128"/>
              </a:rPr>
              <a:t>Farmindustria</a:t>
            </a: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MS Gothic" pitchFamily="49" charset="-128"/>
              </a:rPr>
              <a:t> su dati Istat, Eurostat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6302791-BBB1-4689-8F85-2422026358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7606" y="2224028"/>
            <a:ext cx="3144475" cy="3135728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0E326083-0544-4C42-AC4F-313522FC00E7}"/>
              </a:ext>
            </a:extLst>
          </p:cNvPr>
          <p:cNvSpPr/>
          <p:nvPr/>
        </p:nvSpPr>
        <p:spPr>
          <a:xfrm>
            <a:off x="1055440" y="1595708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sz="1400" b="1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Investimenti ed export annuali in Italia           da parte di imprese a capitale estero            </a:t>
            </a:r>
            <a:r>
              <a:rPr lang="it-IT" sz="1200" baseline="0" dirty="0">
                <a:solidFill>
                  <a:srgbClr val="004080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(% sul totale dell’industria manifatturiera)</a:t>
            </a:r>
            <a:endParaRPr lang="it-IT" sz="1400" baseline="0" dirty="0">
              <a:solidFill>
                <a:srgbClr val="004080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E7E9ECF-A1E9-4A44-A370-1D2FA2305201}"/>
              </a:ext>
            </a:extLst>
          </p:cNvPr>
          <p:cNvSpPr txBox="1"/>
          <p:nvPr/>
        </p:nvSpPr>
        <p:spPr bwMode="auto">
          <a:xfrm>
            <a:off x="1172272" y="2336000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Farmaceutica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C0B0B31-ACA8-490B-834B-87CEA9A09275}"/>
              </a:ext>
            </a:extLst>
          </p:cNvPr>
          <p:cNvSpPr txBox="1"/>
          <p:nvPr/>
        </p:nvSpPr>
        <p:spPr bwMode="auto">
          <a:xfrm>
            <a:off x="1172272" y="2554817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Meccanica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BC2F469-9F0E-4BC3-B12E-5082AC066C72}"/>
              </a:ext>
            </a:extLst>
          </p:cNvPr>
          <p:cNvSpPr txBox="1"/>
          <p:nvPr/>
        </p:nvSpPr>
        <p:spPr bwMode="auto">
          <a:xfrm>
            <a:off x="1172272" y="2790881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Mezzi di trasporto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8D6115E-6897-4729-8F21-211DB10AF1D2}"/>
              </a:ext>
            </a:extLst>
          </p:cNvPr>
          <p:cNvSpPr txBox="1"/>
          <p:nvPr/>
        </p:nvSpPr>
        <p:spPr bwMode="auto">
          <a:xfrm>
            <a:off x="1055440" y="3006929"/>
            <a:ext cx="15847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Informatica e Elettronica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509A999-DF60-4209-BEFD-4B3BC2309B0C}"/>
              </a:ext>
            </a:extLst>
          </p:cNvPr>
          <p:cNvSpPr txBox="1"/>
          <p:nvPr/>
        </p:nvSpPr>
        <p:spPr bwMode="auto">
          <a:xfrm>
            <a:off x="1172272" y="3231200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Chimica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FA89C68-32F6-4DF9-8A7E-1AE7FB5CB078}"/>
              </a:ext>
            </a:extLst>
          </p:cNvPr>
          <p:cNvSpPr txBox="1"/>
          <p:nvPr/>
        </p:nvSpPr>
        <p:spPr bwMode="auto">
          <a:xfrm>
            <a:off x="1172272" y="3452904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Metallurgia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6FF9E15-22E6-4C55-BD0A-2ACF5E68CC14}"/>
              </a:ext>
            </a:extLst>
          </p:cNvPr>
          <p:cNvSpPr txBox="1"/>
          <p:nvPr/>
        </p:nvSpPr>
        <p:spPr bwMode="auto">
          <a:xfrm>
            <a:off x="1172272" y="3678024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Petrolifero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ABC391D-60FD-40D2-8FA1-6501B3CF92CD}"/>
              </a:ext>
            </a:extLst>
          </p:cNvPr>
          <p:cNvSpPr txBox="1"/>
          <p:nvPr/>
        </p:nvSpPr>
        <p:spPr bwMode="auto">
          <a:xfrm>
            <a:off x="1172272" y="3889481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Gomma e Plastica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E7033A1-AC37-4E0A-94DB-8DDA57DD3670}"/>
              </a:ext>
            </a:extLst>
          </p:cNvPr>
          <p:cNvSpPr txBox="1"/>
          <p:nvPr/>
        </p:nvSpPr>
        <p:spPr bwMode="auto">
          <a:xfrm>
            <a:off x="983432" y="4113648"/>
            <a:ext cx="16567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Tessile e Abbigliamento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5386CD7-6E51-4913-9216-5C9BF4837BC1}"/>
              </a:ext>
            </a:extLst>
          </p:cNvPr>
          <p:cNvSpPr txBox="1"/>
          <p:nvPr/>
        </p:nvSpPr>
        <p:spPr bwMode="auto">
          <a:xfrm>
            <a:off x="1172272" y="4560048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Mobili e altro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57E28EF-A9AA-4A49-BB45-C2B4614A533F}"/>
              </a:ext>
            </a:extLst>
          </p:cNvPr>
          <p:cNvSpPr txBox="1"/>
          <p:nvPr/>
        </p:nvSpPr>
        <p:spPr bwMode="auto">
          <a:xfrm>
            <a:off x="1172272" y="4788320"/>
            <a:ext cx="146795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Carta e Stampa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E5E9F971-45AF-43B5-913D-73E5A3DF70D5}"/>
              </a:ext>
            </a:extLst>
          </p:cNvPr>
          <p:cNvSpPr txBox="1"/>
          <p:nvPr/>
        </p:nvSpPr>
        <p:spPr bwMode="auto">
          <a:xfrm>
            <a:off x="1172272" y="4938608"/>
            <a:ext cx="14679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Vetro e altri minerali non metalliferi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34D55F6-A869-42C2-A520-5226F0F7ADD6}"/>
              </a:ext>
            </a:extLst>
          </p:cNvPr>
          <p:cNvSpPr txBox="1"/>
          <p:nvPr/>
        </p:nvSpPr>
        <p:spPr bwMode="auto">
          <a:xfrm>
            <a:off x="1055440" y="4263216"/>
            <a:ext cx="15849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Alimentare,                       Bevande e Tabacco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217C0B1-3495-43C6-9DC5-8D5318189095}"/>
              </a:ext>
            </a:extLst>
          </p:cNvPr>
          <p:cNvSpPr txBox="1"/>
          <p:nvPr/>
        </p:nvSpPr>
        <p:spPr bwMode="auto">
          <a:xfrm>
            <a:off x="2424165" y="5283342"/>
            <a:ext cx="43774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0%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C729D51-B3F4-4584-9F65-D7A78CBD42D8}"/>
              </a:ext>
            </a:extLst>
          </p:cNvPr>
          <p:cNvSpPr txBox="1"/>
          <p:nvPr/>
        </p:nvSpPr>
        <p:spPr bwMode="auto">
          <a:xfrm>
            <a:off x="5413824" y="5283342"/>
            <a:ext cx="4377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18%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645E5FBD-0BB2-49CB-8C15-EC1D5354C05E}"/>
              </a:ext>
            </a:extLst>
          </p:cNvPr>
          <p:cNvSpPr txBox="1"/>
          <p:nvPr/>
        </p:nvSpPr>
        <p:spPr bwMode="auto">
          <a:xfrm>
            <a:off x="2756349" y="5283342"/>
            <a:ext cx="43774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2%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5D3D0AA6-60EB-4C9E-BC0E-C3320936D7F8}"/>
              </a:ext>
            </a:extLst>
          </p:cNvPr>
          <p:cNvSpPr txBox="1"/>
          <p:nvPr/>
        </p:nvSpPr>
        <p:spPr bwMode="auto">
          <a:xfrm>
            <a:off x="3088533" y="5283342"/>
            <a:ext cx="43774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4%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6819EA9B-A885-4ACC-9C06-945A88E40A74}"/>
              </a:ext>
            </a:extLst>
          </p:cNvPr>
          <p:cNvSpPr txBox="1"/>
          <p:nvPr/>
        </p:nvSpPr>
        <p:spPr bwMode="auto">
          <a:xfrm>
            <a:off x="3420717" y="5283342"/>
            <a:ext cx="43774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6%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4B73D9A1-4186-48D5-A4A7-88B20A2B97ED}"/>
              </a:ext>
            </a:extLst>
          </p:cNvPr>
          <p:cNvSpPr txBox="1"/>
          <p:nvPr/>
        </p:nvSpPr>
        <p:spPr bwMode="auto">
          <a:xfrm>
            <a:off x="3752901" y="5283342"/>
            <a:ext cx="43774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8%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0A509B8-5A1B-437C-9246-782299852C5A}"/>
              </a:ext>
            </a:extLst>
          </p:cNvPr>
          <p:cNvSpPr txBox="1"/>
          <p:nvPr/>
        </p:nvSpPr>
        <p:spPr bwMode="auto">
          <a:xfrm>
            <a:off x="4085085" y="5283342"/>
            <a:ext cx="4377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10%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70486E0-42BF-4D2B-8781-FF7BB63F759E}"/>
              </a:ext>
            </a:extLst>
          </p:cNvPr>
          <p:cNvSpPr txBox="1"/>
          <p:nvPr/>
        </p:nvSpPr>
        <p:spPr bwMode="auto">
          <a:xfrm>
            <a:off x="4417269" y="5283342"/>
            <a:ext cx="4377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12%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AAB594EF-3A99-4277-98B9-69D01E657BCE}"/>
              </a:ext>
            </a:extLst>
          </p:cNvPr>
          <p:cNvSpPr txBox="1"/>
          <p:nvPr/>
        </p:nvSpPr>
        <p:spPr bwMode="auto">
          <a:xfrm>
            <a:off x="4749453" y="5283342"/>
            <a:ext cx="4377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14%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5F55789A-FB4D-42C6-AB2B-348C09F55AB6}"/>
              </a:ext>
            </a:extLst>
          </p:cNvPr>
          <p:cNvSpPr txBox="1"/>
          <p:nvPr/>
        </p:nvSpPr>
        <p:spPr bwMode="auto">
          <a:xfrm>
            <a:off x="5081637" y="5283342"/>
            <a:ext cx="43774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0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16%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0ABB66F-B69C-4F40-B912-2144492B4B97}"/>
              </a:ext>
            </a:extLst>
          </p:cNvPr>
          <p:cNvSpPr txBox="1"/>
          <p:nvPr/>
        </p:nvSpPr>
        <p:spPr bwMode="auto">
          <a:xfrm>
            <a:off x="6163816" y="1682348"/>
            <a:ext cx="53327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Tra le imprese a capitale estero in Italia,                                    quelle del farmaco hanno un ruolo di primo piano                       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per investimenti ed export 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0FEF8E2C-D0CA-442D-8943-38736799FCFA}"/>
              </a:ext>
            </a:extLst>
          </p:cNvPr>
          <p:cNvSpPr txBox="1"/>
          <p:nvPr/>
        </p:nvSpPr>
        <p:spPr bwMode="auto">
          <a:xfrm>
            <a:off x="6163816" y="3740077"/>
            <a:ext cx="5332784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L’Italia è prima tra i grandi Paesi europei                                                  per presenza di imprese del farmaco a capitale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statunitense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 e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tedesco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, seconda per quella                           delle imprese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francesi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,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svizzere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 e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giapponesi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34CD3DFE-9C87-42FF-A2E6-DB64A7E1E262}"/>
              </a:ext>
            </a:extLst>
          </p:cNvPr>
          <p:cNvSpPr txBox="1"/>
          <p:nvPr/>
        </p:nvSpPr>
        <p:spPr bwMode="auto">
          <a:xfrm>
            <a:off x="6163816" y="2726601"/>
            <a:ext cx="533278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Le imprese a capitale estero sono prime                                            tra tutti i settori manifatturieri anche                                                                        per valore dell’export in percentuale sulla produzione (90%) 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C0D7658A-F276-4B78-B0A5-C626CC9F3B26}"/>
              </a:ext>
            </a:extLst>
          </p:cNvPr>
          <p:cNvSpPr txBox="1"/>
          <p:nvPr/>
        </p:nvSpPr>
        <p:spPr bwMode="auto">
          <a:xfrm>
            <a:off x="6163816" y="5061330"/>
            <a:ext cx="533278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Inoltre è un </a:t>
            </a:r>
            <a:r>
              <a:rPr lang="it-IT" sz="1400" i="1" baseline="0" dirty="0" err="1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hub</a:t>
            </a:r>
            <a:r>
              <a:rPr lang="it-IT" sz="1400" baseline="0" dirty="0">
                <a:solidFill>
                  <a:srgbClr val="004080"/>
                </a:solidFill>
                <a:latin typeface="Lucida Sans" pitchFamily="34" charset="0"/>
                <a:ea typeface="ＭＳ Ｐゴシック"/>
                <a:cs typeface="ＭＳ Ｐゴシック"/>
              </a:rPr>
              <a:t> mondiale per la produzione di vaccini      delle imprese a capitale </a:t>
            </a:r>
            <a:r>
              <a:rPr lang="it-IT" sz="1600" b="1" baseline="0" dirty="0">
                <a:solidFill>
                  <a:srgbClr val="FF6600"/>
                </a:solidFill>
                <a:latin typeface="Lucida Sans" pitchFamily="34" charset="0"/>
                <a:ea typeface="ＭＳ Ｐゴシック"/>
                <a:cs typeface="ＭＳ Ｐゴシック"/>
              </a:rPr>
              <a:t>UK</a:t>
            </a:r>
            <a:endParaRPr lang="it-IT" sz="1400" b="1" baseline="0" dirty="0">
              <a:solidFill>
                <a:srgbClr val="FF6600"/>
              </a:solidFill>
              <a:latin typeface="Lucida Sans" pitchFamily="34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11798502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2049</Words>
  <Application>Microsoft Office PowerPoint</Application>
  <PresentationFormat>Widescreen</PresentationFormat>
  <Paragraphs>298</Paragraphs>
  <Slides>20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3" baseType="lpstr">
      <vt:lpstr>Arial</vt:lpstr>
      <vt:lpstr>Lucida Sans</vt:lpstr>
      <vt:lpstr>Presentazione vuota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Imprese del farmaco a capitale estero leader                                             per investimenti ed esportazioni</vt:lpstr>
      <vt:lpstr>Si consolida la crescita di investimenti ed export                      delle imprese del farmaco a capitale italiano </vt:lpstr>
      <vt:lpstr>Industria farmaceutica tra i settori più green dell’industria</vt:lpstr>
      <vt:lpstr>Presentazione standard di PowerPoint</vt:lpstr>
      <vt:lpstr>Il valore delle imprese del farmaco nel Lazio</vt:lpstr>
      <vt:lpstr>Industria farmaceutica nel Lazio,                                      settore driver dell’export regionale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Utente della copia di valutazione di Office 2004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della copia di valutazione di Office 2004</dc:creator>
  <cp:lastModifiedBy>Tagliaferri Paola</cp:lastModifiedBy>
  <cp:revision>162</cp:revision>
  <cp:lastPrinted>2019-03-25T19:11:22Z</cp:lastPrinted>
  <dcterms:created xsi:type="dcterms:W3CDTF">2011-10-21T10:20:29Z</dcterms:created>
  <dcterms:modified xsi:type="dcterms:W3CDTF">2019-03-26T10:00:15Z</dcterms:modified>
</cp:coreProperties>
</file>