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31" r:id="rId3"/>
    <p:sldId id="552" r:id="rId4"/>
    <p:sldId id="536" r:id="rId5"/>
    <p:sldId id="537" r:id="rId6"/>
    <p:sldId id="553" r:id="rId7"/>
    <p:sldId id="539" r:id="rId8"/>
    <p:sldId id="540" r:id="rId9"/>
    <p:sldId id="571" r:id="rId10"/>
    <p:sldId id="542" r:id="rId11"/>
    <p:sldId id="574" r:id="rId12"/>
    <p:sldId id="576" r:id="rId13"/>
    <p:sldId id="575" r:id="rId14"/>
    <p:sldId id="562" r:id="rId15"/>
    <p:sldId id="560" r:id="rId16"/>
    <p:sldId id="545" r:id="rId17"/>
    <p:sldId id="554" r:id="rId18"/>
    <p:sldId id="546" r:id="rId19"/>
    <p:sldId id="566" r:id="rId20"/>
    <p:sldId id="577" r:id="rId21"/>
    <p:sldId id="570" r:id="rId22"/>
    <p:sldId id="550" r:id="rId23"/>
  </p:sldIdLst>
  <p:sldSz cx="9144000" cy="6858000" type="screen4x3"/>
  <p:notesSz cx="10234613" cy="71024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0"/>
    <p:restoredTop sz="94646"/>
  </p:normalViewPr>
  <p:slideViewPr>
    <p:cSldViewPr snapToGrid="0" snapToObjects="1">
      <p:cViewPr varScale="1">
        <p:scale>
          <a:sx n="106" d="100"/>
          <a:sy n="106" d="100"/>
        </p:scale>
        <p:origin x="148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527427871098"/>
          <c:w val="0.96562499999999996"/>
          <c:h val="0.867472572128902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explosion val="8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7.3897935147328297E-3"/>
                  <c:y val="-0.1142755381006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153672443611"/>
                  <c:y val="-5.3076472172199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7283536331598E-2"/>
                  <c:y val="-0.1308880440744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558646310909204E-3"/>
                  <c:y val="-1.7227259072429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Italy</c:v>
                </c:pt>
                <c:pt idx="1">
                  <c:v>Germany</c:v>
                </c:pt>
                <c:pt idx="2">
                  <c:v>France, Spain, UK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0.24</c:v>
                </c:pt>
                <c:pt idx="2">
                  <c:v>0.32</c:v>
                </c:pt>
                <c:pt idx="3">
                  <c:v>0.15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Production 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923104297581001E-2"/>
          <c:y val="0.14120871861332199"/>
          <c:w val="0.93815379140483801"/>
          <c:h val="0.8291902174018640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Activity and Biological Substance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prstClr val="black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prstClr val="black"/>
              </a:contourClr>
            </a:sp3d>
          </c:spPr>
          <c:invertIfNegative val="0"/>
          <c:dLbls>
            <c:dLbl>
              <c:idx val="0"/>
              <c:layout>
                <c:manualLayout>
                  <c:x val="-0.25553627650558303"/>
                  <c:y val="-2.271411072730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Sterile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  <a:effectLst>
              <a:outerShdw blurRad="40000" dist="23000" dir="5400000" rotWithShape="0">
                <a:schemeClr val="tx2">
                  <a:lumMod val="40000"/>
                  <a:lumOff val="60000"/>
                  <a:alpha val="3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prstClr val="black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prstClr val="black"/>
                </a:solidFill>
              </a:ln>
              <a:effectLst>
                <a:outerShdw blurRad="40000" dist="23000" dir="5400000" rotWithShape="0">
                  <a:schemeClr val="tx2">
                    <a:lumMod val="40000"/>
                    <a:lumOff val="6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prstClr val="black"/>
                </a:contourClr>
              </a:sp3d>
            </c:spPr>
          </c:dPt>
          <c:dLbls>
            <c:dLbl>
              <c:idx val="0"/>
              <c:layout>
                <c:manualLayout>
                  <c:x val="-0.25553627650558303"/>
                  <c:y val="-2.125915861234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Sterile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tx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26052630234763002"/>
                  <c:y val="-0.101805618261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cylinder"/>
        <c:axId val="317197520"/>
        <c:axId val="317197912"/>
        <c:axId val="0"/>
      </c:bar3DChart>
      <c:catAx>
        <c:axId val="3171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197912"/>
        <c:crosses val="autoZero"/>
        <c:auto val="1"/>
        <c:lblAlgn val="ctr"/>
        <c:lblOffset val="100"/>
        <c:noMultiLvlLbl val="0"/>
      </c:catAx>
      <c:valAx>
        <c:axId val="317197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197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2839269158370903E-2"/>
          <c:y val="0.92947687838716098"/>
          <c:w val="0.87432146168325797"/>
          <c:h val="6.92901651352617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Market composition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tx2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tx2">
                    <a:lumMod val="5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29377095005686998"/>
                  <c:y val="2.9553743132826001E-3"/>
                </c:manualLayout>
              </c:layout>
              <c:spPr>
                <a:noFill/>
                <a:ln>
                  <a:solidFill>
                    <a:schemeClr val="accent2">
                      <a:shade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charset="0"/>
                      <a:ea typeface="Tw Cen MT" charset="0"/>
                      <a:cs typeface="Tw Cen MT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Uem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tx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29138256834908999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charset="0"/>
                      <a:ea typeface="Tw Cen MT" charset="0"/>
                      <a:cs typeface="Tw Cen MT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USA, Canada, Japan, Oceania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tx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29377095005686998"/>
                  <c:y val="-5.91074862656547E-3"/>
                </c:manualLayout>
              </c:layout>
              <c:spPr>
                <a:noFill/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w Cen MT" charset="0"/>
                      <a:ea typeface="Tw Cen MT" charset="0"/>
                      <a:cs typeface="Tw Cen MT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tx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29615933176464898"/>
                  <c:y val="-1.773224587969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7198696"/>
        <c:axId val="317199088"/>
        <c:axId val="0"/>
      </c:bar3DChart>
      <c:catAx>
        <c:axId val="31719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199088"/>
        <c:crosses val="autoZero"/>
        <c:auto val="1"/>
        <c:lblAlgn val="ctr"/>
        <c:lblOffset val="100"/>
        <c:noMultiLvlLbl val="0"/>
      </c:catAx>
      <c:valAx>
        <c:axId val="317199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19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r">
              <a:defRPr sz="1300"/>
            </a:lvl1pPr>
          </a:lstStyle>
          <a:p>
            <a:fld id="{E907CC89-19D4-0A49-82DF-C4EAE2E80904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6119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r">
              <a:defRPr sz="1300"/>
            </a:lvl1pPr>
          </a:lstStyle>
          <a:p>
            <a:fld id="{93953A07-AED3-9D40-A665-089FDD61CE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902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r">
              <a:defRPr sz="1300"/>
            </a:lvl1pPr>
          </a:lstStyle>
          <a:p>
            <a:fld id="{590B45DA-3944-8B40-BB45-005433EA977F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2" tIns="47741" rIns="95482" bIns="4774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3677"/>
            <a:ext cx="8187690" cy="3196113"/>
          </a:xfrm>
          <a:prstGeom prst="rect">
            <a:avLst/>
          </a:prstGeom>
        </p:spPr>
        <p:txBody>
          <a:bodyPr vert="horz" lIns="95482" tIns="47741" rIns="95482" bIns="47741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6119"/>
            <a:ext cx="4434999" cy="355124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r">
              <a:defRPr sz="1300"/>
            </a:lvl1pPr>
          </a:lstStyle>
          <a:p>
            <a:fld id="{F61FB4FE-4E70-7740-8212-FA8B3FBF5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164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23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1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24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56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19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5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476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250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309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4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80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574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56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89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9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48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31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7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3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B4FE-4E70-7740-8212-FA8B3FBF551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1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35A-D0B3-5D46-AA7D-254B980FE7AE}" type="datetime1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87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C938-45F6-554B-982A-2814CCACE70B}" type="datetime1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7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63F-4DA0-0E49-85AB-92E87A125F3B}" type="datetime1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1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5FE-D9B5-F349-B72A-07AE054DD025}" type="datetime1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5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B360-9D95-6F4F-B666-308803D2F574}" type="datetime1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06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5491-7AD1-3A44-80A2-78B61C92FDFD}" type="datetime1">
              <a:rPr lang="it-IT" smtClean="0"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89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874E-30F0-0C4C-A7DE-4B3CED9A97C2}" type="datetime1">
              <a:rPr lang="it-IT" smtClean="0"/>
              <a:t>05/10/2016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35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6102-9649-E240-B94E-D3A7917254B3}" type="datetime1">
              <a:rPr lang="it-IT" smtClean="0"/>
              <a:t>05/10/2016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6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5997-0DBF-F74E-987F-469CDFF86C5C}" type="datetime1">
              <a:rPr lang="it-IT" smtClean="0"/>
              <a:t>05/10/2016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24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6121-46F7-0346-8933-CE6FA8453659}" type="datetime1">
              <a:rPr lang="it-IT" smtClean="0"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20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3FC-0C0D-B445-B89B-E234C570190B}" type="datetime1">
              <a:rPr lang="it-IT" smtClean="0"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31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E6D8-7A9E-2E4F-A83F-F2BF0432040B}" type="datetime1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Andrea Paci - CPhI Worldwide - Barcelona - 04.10.2016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35F4-57B3-F14C-A99E-5E040AE17F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05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750" y="3006329"/>
            <a:ext cx="6079262" cy="1102519"/>
          </a:xfrm>
        </p:spPr>
        <p:txBody>
          <a:bodyPr>
            <a:normAutofit/>
          </a:bodyPr>
          <a:lstStyle/>
          <a:p>
            <a:r>
              <a:rPr lang="en-US" sz="2400" b="1" cap="small" dirty="0">
                <a:solidFill>
                  <a:schemeClr val="accent4">
                    <a:lumMod val="50000"/>
                  </a:schemeClr>
                </a:solidFill>
                <a:latin typeface="Tw Cen MT"/>
                <a:cs typeface="Tw Cen MT"/>
              </a:rPr>
              <a:t>The Perspective of CDMOs</a:t>
            </a:r>
            <a:br>
              <a:rPr lang="en-US" sz="2400" b="1" cap="small" dirty="0">
                <a:solidFill>
                  <a:schemeClr val="accent4">
                    <a:lumMod val="50000"/>
                  </a:schemeClr>
                </a:solidFill>
                <a:latin typeface="Tw Cen MT"/>
                <a:cs typeface="Tw Cen MT"/>
              </a:rPr>
            </a:br>
            <a:r>
              <a:rPr lang="en-US" sz="2400" b="1" cap="small" dirty="0">
                <a:solidFill>
                  <a:schemeClr val="accent4">
                    <a:lumMod val="50000"/>
                  </a:schemeClr>
                </a:solidFill>
                <a:latin typeface="Tw Cen MT"/>
                <a:cs typeface="Tw Cen MT"/>
              </a:rPr>
              <a:t>in the Future of Pharmaceutical Industry</a:t>
            </a:r>
            <a:endParaRPr lang="en-US" sz="2400" b="1" cap="small" dirty="0">
              <a:solidFill>
                <a:schemeClr val="accent4">
                  <a:lumMod val="5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71700" y="4416759"/>
            <a:ext cx="4800600" cy="807954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rgbClr val="10253F"/>
                </a:solidFill>
                <a:latin typeface="Tw Cen MT" pitchFamily="34" charset="0"/>
              </a:rPr>
              <a:t>Andrea Paci</a:t>
            </a:r>
          </a:p>
          <a:p>
            <a:r>
              <a:rPr lang="it-IT" sz="1500" b="1" i="1" dirty="0">
                <a:solidFill>
                  <a:srgbClr val="10253F"/>
                </a:solidFill>
                <a:latin typeface="Tw Cen MT" pitchFamily="34" charset="0"/>
              </a:rPr>
              <a:t>Professor of Management</a:t>
            </a:r>
            <a:endParaRPr lang="it-IT" sz="1500" b="1" i="1" dirty="0">
              <a:solidFill>
                <a:srgbClr val="10253F"/>
              </a:solidFill>
              <a:latin typeface="Tw Cen MT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1"/>
            <a:ext cx="3450362" cy="159781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4345" y="5394126"/>
            <a:ext cx="24689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b="1" dirty="0">
                <a:solidFill>
                  <a:srgbClr val="10253F"/>
                </a:solidFill>
                <a:latin typeface="Tw Cen MT" pitchFamily="34" charset="0"/>
              </a:rPr>
              <a:t>Barcelona, 4th October 2016</a:t>
            </a:r>
            <a:endParaRPr lang="en-US" sz="1500" b="1" dirty="0">
              <a:solidFill>
                <a:srgbClr val="10253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What typically gets outsourced?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10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47510"/>
              </p:ext>
            </p:extLst>
          </p:nvPr>
        </p:nvGraphicFramePr>
        <p:xfrm>
          <a:off x="320041" y="1990376"/>
          <a:ext cx="8382302" cy="279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94"/>
                <a:gridCol w="2235296"/>
                <a:gridCol w="2230446"/>
                <a:gridCol w="2345666"/>
              </a:tblGrid>
              <a:tr h="661384">
                <a:tc>
                  <a:txBody>
                    <a:bodyPr/>
                    <a:lstStyle/>
                    <a:p>
                      <a:endParaRPr lang="en-US" sz="18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charset="0"/>
                          <a:ea typeface="Tw Cen MT" charset="0"/>
                          <a:cs typeface="Tw Cen MT" charset="0"/>
                        </a:rPr>
                        <a:t>Emerging/specialized technology</a:t>
                      </a:r>
                      <a:endParaRPr lang="en-US" sz="18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charset="0"/>
                          <a:ea typeface="Tw Cen MT" charset="0"/>
                          <a:cs typeface="Tw Cen MT" charset="0"/>
                        </a:rPr>
                        <a:t>Core/foundational technology</a:t>
                      </a:r>
                      <a:endParaRPr lang="en-US" sz="18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charset="0"/>
                          <a:ea typeface="Tw Cen MT" charset="0"/>
                          <a:cs typeface="Tw Cen MT" charset="0"/>
                        </a:rPr>
                        <a:t>Mature technology</a:t>
                      </a:r>
                      <a:endParaRPr lang="en-US" sz="18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2364">
                <a:tc>
                  <a:txBody>
                    <a:bodyPr/>
                    <a:lstStyle/>
                    <a:p>
                      <a:pPr algn="ctr"/>
                      <a:endParaRPr lang="en-US" sz="14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Characteristics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Occasional need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Expensive to build/hold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 risk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Unproven</a:t>
                      </a: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Central to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Performance evolving rapidly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Knowledge-generating</a:t>
                      </a: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Declining strategic importance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Evolution slowing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Established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Widely-available</a:t>
                      </a: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6461">
                <a:tc>
                  <a:txBody>
                    <a:bodyPr/>
                    <a:lstStyle/>
                    <a:p>
                      <a:pPr algn="ctr"/>
                      <a:endParaRPr lang="en-US" sz="8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Examples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Highly potent API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Gene/cell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Specialty drug delivery</a:t>
                      </a: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Mammalian cell 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Injectable fill/finish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Methods</a:t>
                      </a:r>
                      <a:r>
                        <a:rPr lang="en-US" sz="1200" baseline="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 &amp; form development</a:t>
                      </a: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Small/molecule</a:t>
                      </a:r>
                      <a:r>
                        <a:rPr lang="en-US" sz="1200" baseline="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 API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Solid dose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Testing with validated methods</a:t>
                      </a: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Propensity</a:t>
                      </a:r>
                      <a:b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</a:br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to outsource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Low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3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times they are changing – A new Revolution in Industry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11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1495425"/>
            <a:ext cx="7791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times they are changing – Top Ten Corporation (Market Capitalization - $ B)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12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126672" y="1586639"/>
            <a:ext cx="7124292" cy="3973315"/>
            <a:chOff x="424854" y="1054174"/>
            <a:chExt cx="9935170" cy="5790368"/>
          </a:xfrm>
        </p:grpSpPr>
        <p:grpSp>
          <p:nvGrpSpPr>
            <p:cNvPr id="8" name="Gruppo 7"/>
            <p:cNvGrpSpPr/>
            <p:nvPr/>
          </p:nvGrpSpPr>
          <p:grpSpPr>
            <a:xfrm>
              <a:off x="2737512" y="4145281"/>
              <a:ext cx="2306927" cy="930814"/>
              <a:chOff x="2496765" y="6131292"/>
              <a:chExt cx="1914018" cy="700377"/>
            </a:xfrm>
          </p:grpSpPr>
          <p:sp>
            <p:nvSpPr>
              <p:cNvPr id="80" name="Ovale 79"/>
              <p:cNvSpPr/>
              <p:nvPr/>
            </p:nvSpPr>
            <p:spPr>
              <a:xfrm>
                <a:off x="2824100" y="6131292"/>
                <a:ext cx="1274504" cy="700377"/>
              </a:xfrm>
              <a:prstGeom prst="ellipse">
                <a:avLst/>
              </a:prstGeom>
              <a:noFill/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it-IT" sz="900" dirty="0" err="1">
                  <a:solidFill>
                    <a:schemeClr val="accent2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" name="Rettangolo 80"/>
              <p:cNvSpPr/>
              <p:nvPr/>
            </p:nvSpPr>
            <p:spPr>
              <a:xfrm>
                <a:off x="2496765" y="6234741"/>
                <a:ext cx="1914018" cy="49347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20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INTERNET</a:t>
                </a:r>
                <a:br>
                  <a:rPr lang="it-IT" altLang="en-US" sz="120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</a:br>
                <a:r>
                  <a:rPr lang="it-IT" altLang="en-US" sz="120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 $294 B</a:t>
                </a:r>
              </a:p>
            </p:txBody>
          </p:sp>
        </p:grpSp>
        <p:grpSp>
          <p:nvGrpSpPr>
            <p:cNvPr id="10" name="Gruppo 9"/>
            <p:cNvGrpSpPr/>
            <p:nvPr/>
          </p:nvGrpSpPr>
          <p:grpSpPr>
            <a:xfrm>
              <a:off x="8174145" y="4175760"/>
              <a:ext cx="2185879" cy="900335"/>
              <a:chOff x="8323240" y="6009588"/>
              <a:chExt cx="1914018" cy="700377"/>
            </a:xfrm>
          </p:grpSpPr>
          <p:sp>
            <p:nvSpPr>
              <p:cNvPr id="78" name="Ovale 77"/>
              <p:cNvSpPr/>
              <p:nvPr/>
            </p:nvSpPr>
            <p:spPr>
              <a:xfrm>
                <a:off x="8451105" y="6009588"/>
                <a:ext cx="1637893" cy="700377"/>
              </a:xfrm>
              <a:prstGeom prst="ellipse">
                <a:avLst/>
              </a:prstGeom>
              <a:noFill/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it-IT" sz="1200" dirty="0" err="1">
                  <a:solidFill>
                    <a:schemeClr val="accent2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8323240" y="6113037"/>
                <a:ext cx="1914018" cy="49347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3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INTERNET</a:t>
                </a:r>
                <a:br>
                  <a:rPr lang="it-IT" altLang="en-US" sz="13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</a:br>
                <a:r>
                  <a:rPr lang="it-IT" altLang="en-US" sz="13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 $2.062 B</a:t>
                </a:r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424854" y="1054174"/>
              <a:ext cx="3434638" cy="5790368"/>
              <a:chOff x="181014" y="1054174"/>
              <a:chExt cx="3434638" cy="5790368"/>
            </a:xfrm>
          </p:grpSpPr>
          <p:sp>
            <p:nvSpPr>
              <p:cNvPr id="47" name="Rettangolo 46"/>
              <p:cNvSpPr/>
              <p:nvPr/>
            </p:nvSpPr>
            <p:spPr>
              <a:xfrm>
                <a:off x="791071" y="1054174"/>
                <a:ext cx="2198425" cy="65500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2006 </a:t>
                </a:r>
                <a:br>
                  <a:rPr lang="it-IT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</a:br>
                <a:r>
                  <a:rPr lang="it-IT" sz="13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($2,850 B)</a:t>
                </a:r>
              </a:p>
            </p:txBody>
          </p:sp>
          <p:sp>
            <p:nvSpPr>
              <p:cNvPr id="48" name="Rettangolo 47"/>
              <p:cNvSpPr/>
              <p:nvPr/>
            </p:nvSpPr>
            <p:spPr>
              <a:xfrm>
                <a:off x="861878" y="6466542"/>
                <a:ext cx="685785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 err="1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Oil&amp;Gas</a:t>
                </a:r>
                <a:endParaRPr lang="it-IT" altLang="en-US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1654856" y="6480281"/>
                <a:ext cx="626156" cy="26052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$218 B</a:t>
                </a:r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855912" y="5993764"/>
                <a:ext cx="775236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 err="1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Oil&amp;Gas</a:t>
                </a:r>
                <a:endParaRPr lang="it-IT" altLang="en-US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1736381" y="5985041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$226 B</a:t>
                </a:r>
              </a:p>
            </p:txBody>
          </p:sp>
          <p:sp>
            <p:nvSpPr>
              <p:cNvPr id="52" name="Rettangolo 51"/>
              <p:cNvSpPr/>
              <p:nvPr/>
            </p:nvSpPr>
            <p:spPr>
              <a:xfrm>
                <a:off x="796278" y="1959532"/>
                <a:ext cx="2075243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 err="1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Oil&amp;Gas</a:t>
                </a:r>
                <a:endParaRPr lang="it-IT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53" name="Rettangolo 52"/>
              <p:cNvSpPr/>
              <p:nvPr/>
            </p:nvSpPr>
            <p:spPr>
              <a:xfrm>
                <a:off x="2989496" y="1950809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$447 B</a:t>
                </a:r>
              </a:p>
            </p:txBody>
          </p:sp>
          <p:pic>
            <p:nvPicPr>
              <p:cNvPr id="54" name="Immagine 5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932" y="1869532"/>
                <a:ext cx="438165" cy="468000"/>
              </a:xfrm>
              <a:prstGeom prst="rect">
                <a:avLst/>
              </a:prstGeom>
            </p:spPr>
          </p:pic>
          <p:sp>
            <p:nvSpPr>
              <p:cNvPr id="55" name="Rettangolo 54"/>
              <p:cNvSpPr/>
              <p:nvPr/>
            </p:nvSpPr>
            <p:spPr>
              <a:xfrm>
                <a:off x="814168" y="2486311"/>
                <a:ext cx="1735332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Conglomerate</a:t>
                </a:r>
                <a:endParaRPr lang="it-IT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56" name="Rettangolo 55"/>
              <p:cNvSpPr/>
              <p:nvPr/>
            </p:nvSpPr>
            <p:spPr>
              <a:xfrm>
                <a:off x="2656794" y="2477588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$384 B</a:t>
                </a:r>
              </a:p>
            </p:txBody>
          </p:sp>
          <p:pic>
            <p:nvPicPr>
              <p:cNvPr id="57" name="Picture 16" descr="http://www.hdicon.com/wp-content/uploads/2010/07/g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14" y="2342311"/>
                <a:ext cx="576000" cy="576000"/>
              </a:xfrm>
              <a:prstGeom prst="rect">
                <a:avLst/>
              </a:prstGeom>
              <a:effectLst>
                <a:outerShdw blurRad="50800" dist="38100" dir="246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ttangolo 57"/>
              <p:cNvSpPr/>
              <p:nvPr/>
            </p:nvSpPr>
            <p:spPr>
              <a:xfrm>
                <a:off x="814166" y="3013090"/>
                <a:ext cx="1370233" cy="288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IT Company</a:t>
                </a:r>
              </a:p>
            </p:txBody>
          </p:sp>
          <p:sp>
            <p:nvSpPr>
              <p:cNvPr id="59" name="Rettangolo 58"/>
              <p:cNvSpPr/>
              <p:nvPr/>
            </p:nvSpPr>
            <p:spPr>
              <a:xfrm>
                <a:off x="2287253" y="3004367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$294 B</a:t>
                </a:r>
              </a:p>
            </p:txBody>
          </p:sp>
          <p:pic>
            <p:nvPicPr>
              <p:cNvPr id="60" name="Immagine 5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993" y="2923090"/>
                <a:ext cx="458042" cy="468000"/>
              </a:xfrm>
              <a:prstGeom prst="rect">
                <a:avLst/>
              </a:prstGeom>
            </p:spPr>
          </p:pic>
          <p:sp>
            <p:nvSpPr>
              <p:cNvPr id="61" name="Rettangolo 60"/>
              <p:cNvSpPr/>
              <p:nvPr/>
            </p:nvSpPr>
            <p:spPr>
              <a:xfrm>
                <a:off x="820131" y="3485869"/>
                <a:ext cx="1204598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Banking</a:t>
                </a:r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2126334" y="3477146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$273 B</a:t>
                </a:r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838022" y="3958648"/>
                <a:ext cx="1150927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 err="1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Oil&amp;Gas</a:t>
                </a:r>
                <a:endParaRPr lang="it-IT" altLang="en-US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2092993" y="3949925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$271 B</a:t>
                </a:r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855911" y="5520985"/>
                <a:ext cx="870651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Banking</a:t>
                </a:r>
              </a:p>
            </p:txBody>
          </p:sp>
          <p:sp>
            <p:nvSpPr>
              <p:cNvPr id="66" name="Rettangolo 65"/>
              <p:cNvSpPr/>
              <p:nvPr/>
            </p:nvSpPr>
            <p:spPr>
              <a:xfrm>
                <a:off x="1823691" y="5512262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$240 B</a:t>
                </a:r>
              </a:p>
            </p:txBody>
          </p:sp>
          <p:sp>
            <p:nvSpPr>
              <p:cNvPr id="67" name="Rettangolo 66"/>
              <p:cNvSpPr/>
              <p:nvPr/>
            </p:nvSpPr>
            <p:spPr>
              <a:xfrm>
                <a:off x="849948" y="4431427"/>
                <a:ext cx="1067441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Banking</a:t>
                </a:r>
              </a:p>
            </p:txBody>
          </p:sp>
          <p:sp>
            <p:nvSpPr>
              <p:cNvPr id="68" name="Rettangolo 67"/>
              <p:cNvSpPr/>
              <p:nvPr/>
            </p:nvSpPr>
            <p:spPr>
              <a:xfrm>
                <a:off x="2017362" y="4422704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</a:t>
                </a:r>
                <a:r>
                  <a:rPr lang="it-IT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254 B</a:t>
                </a:r>
              </a:p>
            </p:txBody>
          </p:sp>
          <p:sp>
            <p:nvSpPr>
              <p:cNvPr id="69" name="Rettangolo 68"/>
              <p:cNvSpPr/>
              <p:nvPr/>
            </p:nvSpPr>
            <p:spPr>
              <a:xfrm>
                <a:off x="855911" y="4976206"/>
                <a:ext cx="954137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Auto</a:t>
                </a:r>
                <a:endParaRPr lang="it-IT" sz="10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" name="Rettangolo 69"/>
              <p:cNvSpPr/>
              <p:nvPr/>
            </p:nvSpPr>
            <p:spPr>
              <a:xfrm>
                <a:off x="1914348" y="4967483"/>
                <a:ext cx="626156" cy="305447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</a:t>
                </a:r>
                <a:r>
                  <a:rPr lang="it-IT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241 B</a:t>
                </a:r>
              </a:p>
            </p:txBody>
          </p:sp>
          <p:pic>
            <p:nvPicPr>
              <p:cNvPr id="71" name="Picture 2" descr="http://blogs-images.forbes.com/greatspeculations/files/2012/06/247px-BP_Logo.svg_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84" r="-12679"/>
              <a:stretch/>
            </p:blipFill>
            <p:spPr bwMode="auto">
              <a:xfrm>
                <a:off x="241914" y="6394542"/>
                <a:ext cx="454200" cy="450000"/>
              </a:xfrm>
              <a:prstGeom prst="ellipse">
                <a:avLst/>
              </a:prstGeom>
              <a:ln w="3175" cap="rnd"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extrusionH="196850" prstMaterial="matte">
                <a:bevelT w="209550" h="1143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Immagine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790" y="5903764"/>
                <a:ext cx="514449" cy="468000"/>
              </a:xfrm>
              <a:prstGeom prst="rect">
                <a:avLst/>
              </a:prstGeom>
            </p:spPr>
          </p:pic>
          <p:pic>
            <p:nvPicPr>
              <p:cNvPr id="73" name="Immagine 72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014" y="3395869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74" name="Immagine 73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014" y="386864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75" name="Immagine 7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073" y="5430985"/>
                <a:ext cx="467883" cy="468000"/>
              </a:xfrm>
              <a:prstGeom prst="rect">
                <a:avLst/>
              </a:prstGeom>
            </p:spPr>
          </p:pic>
          <p:pic>
            <p:nvPicPr>
              <p:cNvPr id="76" name="Immagine 75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261" y="4341427"/>
                <a:ext cx="467506" cy="468000"/>
              </a:xfrm>
              <a:prstGeom prst="rect">
                <a:avLst/>
              </a:prstGeom>
            </p:spPr>
          </p:pic>
          <p:pic>
            <p:nvPicPr>
              <p:cNvPr id="77" name="Immagine 76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58" y="4886206"/>
                <a:ext cx="469112" cy="468000"/>
              </a:xfrm>
              <a:prstGeom prst="rect">
                <a:avLst/>
              </a:prstGeom>
            </p:spPr>
          </p:pic>
        </p:grpSp>
        <p:grpSp>
          <p:nvGrpSpPr>
            <p:cNvPr id="12" name="Gruppo 11"/>
            <p:cNvGrpSpPr/>
            <p:nvPr/>
          </p:nvGrpSpPr>
          <p:grpSpPr>
            <a:xfrm>
              <a:off x="5694930" y="1055921"/>
              <a:ext cx="3793018" cy="5685557"/>
              <a:chOff x="5573010" y="1055921"/>
              <a:chExt cx="3793018" cy="5685557"/>
            </a:xfrm>
          </p:grpSpPr>
          <p:sp>
            <p:nvSpPr>
              <p:cNvPr id="13" name="Rettangolo 12"/>
              <p:cNvSpPr/>
              <p:nvPr/>
            </p:nvSpPr>
            <p:spPr>
              <a:xfrm>
                <a:off x="6208684" y="6381478"/>
                <a:ext cx="787305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Banking</a:t>
                </a:r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7050599" y="6370061"/>
                <a:ext cx="718850" cy="310834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$249 B</a:t>
                </a: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6217075" y="4875131"/>
                <a:ext cx="1073114" cy="3095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it-IT" sz="900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7396532" y="4846526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$318 B</a:t>
                </a:r>
              </a:p>
            </p:txBody>
          </p:sp>
          <p:sp>
            <p:nvSpPr>
              <p:cNvPr id="17" name="Rettangolo 16"/>
              <p:cNvSpPr/>
              <p:nvPr/>
            </p:nvSpPr>
            <p:spPr>
              <a:xfrm>
                <a:off x="6150400" y="4883756"/>
                <a:ext cx="1056918" cy="33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900" b="1" dirty="0">
                    <a:solidFill>
                      <a:schemeClr val="tx2"/>
                    </a:solidFill>
                    <a:latin typeface="Tw Cen MT" charset="0"/>
                    <a:ea typeface="Tw Cen MT" charset="0"/>
                    <a:cs typeface="Tw Cen MT" charset="0"/>
                  </a:rPr>
                  <a:t>IT Company</a:t>
                </a: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6208684" y="1959532"/>
                <a:ext cx="2382451" cy="288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IT Company</a:t>
                </a: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8647178" y="1921316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$508 B</a:t>
                </a:r>
              </a:p>
            </p:txBody>
          </p:sp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672287" y="1905532"/>
                <a:ext cx="396000" cy="396000"/>
              </a:xfrm>
              <a:prstGeom prst="rect">
                <a:avLst/>
              </a:prstGeom>
              <a:effectLst>
                <a:outerShdw blurRad="50800" dist="38100" dir="246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1" name="Rettangolo 20"/>
              <p:cNvSpPr/>
              <p:nvPr/>
            </p:nvSpPr>
            <p:spPr>
              <a:xfrm>
                <a:off x="6208684" y="2486311"/>
                <a:ext cx="1992222" cy="288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IT Company</a:t>
                </a: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8264693" y="2448095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$498 B</a:t>
                </a:r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287" y="2414311"/>
                <a:ext cx="432000" cy="432000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6208684" y="3013090"/>
                <a:ext cx="1485613" cy="288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IT Company</a:t>
                </a:r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7759859" y="2974874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$396 B</a:t>
                </a:r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6500" y="2941090"/>
                <a:ext cx="422808" cy="432000"/>
              </a:xfrm>
              <a:prstGeom prst="rect">
                <a:avLst/>
              </a:prstGeom>
            </p:spPr>
          </p:pic>
          <p:sp>
            <p:nvSpPr>
              <p:cNvPr id="27" name="Rettangolo 26"/>
              <p:cNvSpPr/>
              <p:nvPr/>
            </p:nvSpPr>
            <p:spPr>
              <a:xfrm>
                <a:off x="6208684" y="3485869"/>
                <a:ext cx="1382920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 err="1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Oil&amp;Gas</a:t>
                </a:r>
                <a:endParaRPr lang="it-IT" altLang="en-US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7649426" y="3447653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$367 B</a:t>
                </a:r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6208684" y="3958648"/>
                <a:ext cx="1321305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Conglomerate</a:t>
                </a:r>
                <a:endParaRPr lang="it-IT" altLang="en-US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7589380" y="3920432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$354 B</a:t>
                </a:r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6208684" y="5893121"/>
                <a:ext cx="999538" cy="28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Conglomerate</a:t>
                </a:r>
                <a:endParaRPr lang="it-IT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32" name="Rettangolo 31"/>
              <p:cNvSpPr/>
              <p:nvPr/>
            </p:nvSpPr>
            <p:spPr>
              <a:xfrm>
                <a:off x="7206017" y="5854905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$280 B</a:t>
                </a:r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6208684" y="4412500"/>
                <a:ext cx="1184287" cy="2981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it-IT" sz="900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34" name="Rettangolo 33"/>
              <p:cNvSpPr/>
              <p:nvPr/>
            </p:nvSpPr>
            <p:spPr>
              <a:xfrm>
                <a:off x="7486019" y="4393211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050" b="1" dirty="0">
                    <a:solidFill>
                      <a:srgbClr val="DF6718"/>
                    </a:solidFill>
                    <a:latin typeface="Tw Cen MT" charset="0"/>
                    <a:ea typeface="Tw Cen MT" charset="0"/>
                    <a:cs typeface="Tw Cen MT" charset="0"/>
                  </a:rPr>
                  <a:t>$342 B</a:t>
                </a:r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6151534" y="4442692"/>
                <a:ext cx="1064530" cy="3363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it-IT" sz="900" b="1" dirty="0">
                    <a:solidFill>
                      <a:schemeClr val="tx2"/>
                    </a:solidFill>
                    <a:latin typeface="Tw Cen MT" charset="0"/>
                    <a:ea typeface="Tw Cen MT" charset="0"/>
                    <a:cs typeface="Tw Cen MT" charset="0"/>
                  </a:rPr>
                  <a:t>IT Company</a:t>
                </a:r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6219090" y="5385030"/>
                <a:ext cx="1029460" cy="308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0" bIns="0" rtlCol="0" anchor="ctr"/>
              <a:lstStyle/>
              <a:p>
                <a:r>
                  <a:rPr lang="it-IT" altLang="en-US" sz="900" b="1" dirty="0" err="1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Health</a:t>
                </a:r>
                <a:r>
                  <a:rPr lang="it-IT" altLang="en-US" sz="900" b="1" dirty="0">
                    <a:solidFill>
                      <a:schemeClr val="tx2">
                        <a:lumMod val="50000"/>
                      </a:schemeClr>
                    </a:solidFill>
                    <a:latin typeface="Tw Cen MT" charset="0"/>
                    <a:ea typeface="Tw Cen MT" charset="0"/>
                    <a:cs typeface="Tw Cen MT" charset="0"/>
                  </a:rPr>
                  <a:t> Care</a:t>
                </a:r>
                <a:endParaRPr lang="it-IT" altLang="en-US" sz="9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7318541" y="5346814"/>
                <a:ext cx="718850" cy="364433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altLang="en-US" sz="10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$311 B</a:t>
                </a:r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6190976" y="1055921"/>
                <a:ext cx="2198425" cy="636138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2016 </a:t>
                </a:r>
              </a:p>
              <a:p>
                <a:pPr algn="ctr"/>
                <a:r>
                  <a:rPr lang="it-IT" sz="1350" b="1" dirty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rPr>
                  <a:t>($3,623 B)</a:t>
                </a:r>
              </a:p>
            </p:txBody>
          </p:sp>
          <p:pic>
            <p:nvPicPr>
              <p:cNvPr id="40" name="Immagine 39"/>
              <p:cNvPicPr>
                <a:picLocks noChangeAspect="1"/>
              </p:cNvPicPr>
              <p:nvPr/>
            </p:nvPicPr>
            <p:blipFill rotWithShape="1"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75708" y="6309478"/>
                <a:ext cx="424536" cy="432000"/>
              </a:xfrm>
              <a:prstGeom prst="rect">
                <a:avLst/>
              </a:prstGeom>
            </p:spPr>
          </p:pic>
          <p:pic>
            <p:nvPicPr>
              <p:cNvPr id="41" name="Immagine 40"/>
              <p:cNvPicPr>
                <a:picLocks noChangeAspect="1"/>
              </p:cNvPicPr>
              <p:nvPr/>
            </p:nvPicPr>
            <p:blipFill rotWithShape="1"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84566" y="4803136"/>
                <a:ext cx="423516" cy="432000"/>
              </a:xfrm>
              <a:prstGeom prst="rect">
                <a:avLst/>
              </a:prstGeom>
            </p:spPr>
          </p:pic>
          <p:pic>
            <p:nvPicPr>
              <p:cNvPr id="42" name="Immagine 41"/>
              <p:cNvPicPr>
                <a:picLocks noChangeAspect="1"/>
              </p:cNvPicPr>
              <p:nvPr/>
            </p:nvPicPr>
            <p:blipFill>
              <a:blip r:embed="rId2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909" y="3413869"/>
                <a:ext cx="404460" cy="432000"/>
              </a:xfrm>
              <a:prstGeom prst="rect">
                <a:avLst/>
              </a:prstGeom>
            </p:spPr>
          </p:pic>
          <p:pic>
            <p:nvPicPr>
              <p:cNvPr id="43" name="Picture 12" descr="http://whatcaseydoes.com/wp-content/uploads/2012/06/bhhs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4670" y="3886648"/>
                <a:ext cx="470436" cy="432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Immagine 43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0751" y="5307595"/>
                <a:ext cx="466025" cy="455436"/>
              </a:xfrm>
              <a:prstGeom prst="rect">
                <a:avLst/>
              </a:prstGeom>
            </p:spPr>
          </p:pic>
          <p:pic>
            <p:nvPicPr>
              <p:cNvPr id="45" name="Immagine 44"/>
              <p:cNvPicPr>
                <a:picLocks noChangeAspect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287" y="4359427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46" name="Picture 16" descr="http://www.hdicon.com/wp-content/uploads/2010/07/ge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3010" y="5726342"/>
                <a:ext cx="612000" cy="612000"/>
              </a:xfrm>
              <a:prstGeom prst="rect">
                <a:avLst/>
              </a:prstGeom>
              <a:effectLst>
                <a:outerShdw blurRad="50800" dist="38100" dir="246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10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lesson of Charles Darwin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13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4114800" y="3536389"/>
            <a:ext cx="384048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Etched into the floor at the California Academy of Science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011930" y="2608518"/>
            <a:ext cx="3943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“It is not the strongest species that survive,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nor the most intelligent,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but the ones most responsive to change”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4" y="1832365"/>
            <a:ext cx="3238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forth industrial revolution and quick convergence of different industry 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14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76961" y="1795099"/>
            <a:ext cx="7785989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“We have reached a critical moment, a point where the digital agenda is fusing with industrial production”</a:t>
            </a:r>
          </a:p>
          <a:p>
            <a:pPr algn="just">
              <a:spcBef>
                <a:spcPts val="900"/>
              </a:spcBef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Angela Merkel said in April 2016 at the Hanover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Messe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the world’s largest industrial fair.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“Nokia didn’t take the challenge posed by Apple and its iPhone seriously and within a few years, it found itself on the brink of collapse and was broken up.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The fear in Germany is that the auto industry is about to reach a similar tipping point as digital advances lower the barriers to entry into the car industry.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While a Google or Apple self-driving car may have been unthinkable just a few years ago, it could soon become reality”.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554481" y="5036420"/>
            <a:ext cx="67905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en-US" sz="1200" dirty="0" err="1">
                <a:latin typeface="Tw Cen MT" charset="0"/>
                <a:ea typeface="Tw Cen MT" charset="0"/>
                <a:cs typeface="Tw Cen MT" charset="0"/>
              </a:rPr>
              <a:t>Karnitschnig</a:t>
            </a:r>
            <a:r>
              <a:rPr lang="en-US" sz="1200" dirty="0">
                <a:latin typeface="Tw Cen MT" charset="0"/>
                <a:ea typeface="Tw Cen MT" charset="0"/>
                <a:cs typeface="Tw Cen MT" charset="0"/>
              </a:rPr>
              <a:t> 2016, Why Europe’s largest economy resists new industrial revolution in </a:t>
            </a:r>
            <a:r>
              <a:rPr lang="en-US" sz="1200" dirty="0" err="1">
                <a:latin typeface="Tw Cen MT" charset="0"/>
                <a:ea typeface="Tw Cen MT" charset="0"/>
                <a:cs typeface="Tw Cen MT" charset="0"/>
              </a:rPr>
              <a:t>www.politico.eu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Fourth Revolution of Industry and New Scenarios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15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509" y="1521395"/>
            <a:ext cx="5721532" cy="3791495"/>
          </a:xfrm>
          <a:prstGeom prst="rect">
            <a:avLst/>
          </a:prstGeom>
        </p:spPr>
      </p:pic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5406390" y="5416764"/>
            <a:ext cx="247531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Germany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Trade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 &amp;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Invest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Industry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 4.0</a:t>
            </a:r>
            <a:endParaRPr lang="it-IT" sz="9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Why Italy will go on being one of the top manufacturing countries?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16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8" name="TextBox 3"/>
          <p:cNvSpPr txBox="1"/>
          <p:nvPr/>
        </p:nvSpPr>
        <p:spPr>
          <a:xfrm>
            <a:off x="4361509" y="1566553"/>
            <a:ext cx="4570219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Many Italian companies create value through specialization, and Industry 4.0 model, gives a main role to big data and analytics;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Real Time Replenishment: supply chain’s automatic management, with no stop monitoring of warehouses for increase lead times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Facilities‘ Remote Control: automated management of the operation and maintenance of production facilities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Virtual Factory: simulation and verification of feasibility of alternative production scenarios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8" y="2193318"/>
            <a:ext cx="4365598" cy="25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What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is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the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Italian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G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overnament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D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oing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?</a:t>
            </a: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17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8" y="1675771"/>
            <a:ext cx="4428480" cy="3661913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187190" y="1609741"/>
            <a:ext cx="4732021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According to ‘Piano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nazionale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Industria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4.0’, introduced by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italian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Prime Minister Matteo Renzi and Minister of Economic Development Carlo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Calenda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(September, 2016), in the next 4 years there will be 23 billion of euro of public investments, in order to improve times for the fourth industrial revolution.</a:t>
            </a:r>
          </a:p>
          <a:p>
            <a:pPr algn="just">
              <a:spcBef>
                <a:spcPts val="450"/>
              </a:spcBef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New rules for “depreciation” will be included as concessions for improve private investments. Credit taxes for research will be raise to 500,000€ from previous 300,000€, while fiscal detraction will be 30% with a maximum of 1€M (from 19% with a maximum of 0.5€M).</a:t>
            </a:r>
            <a:endParaRPr lang="en-US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Future of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CDMOs</a:t>
            </a:r>
            <a:endParaRPr lang="it-IT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18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7" name="TextBox 2"/>
          <p:cNvSpPr txBox="1"/>
          <p:nvPr/>
        </p:nvSpPr>
        <p:spPr>
          <a:xfrm>
            <a:off x="656688" y="1981676"/>
            <a:ext cx="8030113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 Cen MT" charset="0"/>
                <a:ea typeface="Tw Cen MT" charset="0"/>
                <a:cs typeface="Tw Cen MT" charset="0"/>
              </a:rPr>
              <a:t>According to government promises and experts analysis,</a:t>
            </a:r>
            <a:br>
              <a:rPr lang="en-US" sz="2400" dirty="0">
                <a:latin typeface="Tw Cen MT" charset="0"/>
                <a:ea typeface="Tw Cen MT" charset="0"/>
                <a:cs typeface="Tw Cen MT" charset="0"/>
              </a:rPr>
            </a:br>
            <a:r>
              <a:rPr lang="en-US" sz="2400" dirty="0">
                <a:latin typeface="Tw Cen MT" charset="0"/>
                <a:ea typeface="Tw Cen MT" charset="0"/>
                <a:cs typeface="Tw Cen MT" charset="0"/>
              </a:rPr>
              <a:t>the future of </a:t>
            </a:r>
            <a:r>
              <a:rPr lang="en-US" sz="2400" dirty="0" err="1">
                <a:latin typeface="Tw Cen MT" charset="0"/>
                <a:ea typeface="Tw Cen MT" charset="0"/>
                <a:cs typeface="Tw Cen MT" charset="0"/>
              </a:rPr>
              <a:t>italian</a:t>
            </a:r>
            <a:r>
              <a:rPr lang="en-US" sz="2400" dirty="0">
                <a:latin typeface="Tw Cen MT" charset="0"/>
                <a:ea typeface="Tw Cen MT" charset="0"/>
                <a:cs typeface="Tw Cen MT" charset="0"/>
              </a:rPr>
              <a:t> CDMOs looks bright.</a:t>
            </a:r>
          </a:p>
          <a:p>
            <a:endParaRPr lang="en-US" sz="1350" dirty="0">
              <a:latin typeface="Tw Cen MT" charset="0"/>
              <a:ea typeface="Tw Cen MT" charset="0"/>
              <a:cs typeface="Tw Cen MT" charset="0"/>
            </a:endParaRPr>
          </a:p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More than 80% of experts expect a global growth in production by 2020, and for the 44% of them it will be more than 5% for year.</a:t>
            </a:r>
          </a:p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According to Bain &amp; Company, 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global production 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will grow more than 10% for year.</a:t>
            </a:r>
          </a:p>
          <a:p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According to President of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Farmindustria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Massimo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Scaccabarozzi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, the obstacle to overcome ask for the creation of new and clearer administrative rules which could improve the CDMOs business, enabling better performance and more competitive advantages.</a:t>
            </a:r>
          </a:p>
        </p:txBody>
      </p:sp>
    </p:spTree>
    <p:extLst>
      <p:ext uri="{BB962C8B-B14F-4D97-AF65-F5344CB8AC3E}">
        <p14:creationId xmlns:p14="http://schemas.microsoft.com/office/powerpoint/2010/main" val="10780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Big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Pharma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in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S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earch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of a New Business Model </a:t>
            </a:r>
            <a:r>
              <a:rPr lang="mr-IN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–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New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Opportunities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for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CDMOs</a:t>
            </a:r>
            <a:endParaRPr lang="it-IT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19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8634" y="1881396"/>
            <a:ext cx="80810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“The old blockbuster model can’t be the centerpiece of big pharma’s strategy going forward.</a:t>
            </a:r>
          </a:p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The old model is dead, and big pharma is struggling to come to terms with what new model is going to work.</a:t>
            </a:r>
          </a:p>
          <a:p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What is clear is that scale is not going to do it.”</a:t>
            </a:r>
          </a:p>
          <a:p>
            <a:pPr algn="r">
              <a:spcBef>
                <a:spcPts val="900"/>
              </a:spcBef>
            </a:pPr>
            <a:r>
              <a:rPr lang="en-US" sz="1350" dirty="0">
                <a:latin typeface="Tw Cen MT" charset="0"/>
                <a:ea typeface="Tw Cen MT" charset="0"/>
                <a:cs typeface="Tw Cen MT" charset="0"/>
              </a:rPr>
              <a:t>J. Kimberly, management professor, Wharton - University of </a:t>
            </a:r>
            <a:r>
              <a:rPr lang="en-US" sz="1350" dirty="0" err="1">
                <a:latin typeface="Tw Cen MT" charset="0"/>
                <a:ea typeface="Tw Cen MT" charset="0"/>
                <a:cs typeface="Tw Cen MT" charset="0"/>
              </a:rPr>
              <a:t>Pensilvenya</a:t>
            </a:r>
            <a:endParaRPr lang="en-US" sz="135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”The age of the blockbuster also reflected a “one-size-fits-all” approach to drugs.</a:t>
            </a:r>
          </a:p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The drug industry has been moving away from that, toward more of a personalized approach”</a:t>
            </a:r>
          </a:p>
          <a:p>
            <a:pPr algn="r">
              <a:spcBef>
                <a:spcPts val="900"/>
              </a:spcBef>
            </a:pPr>
            <a:r>
              <a:rPr lang="en-US" sz="1350" dirty="0">
                <a:latin typeface="Tw Cen MT" charset="0"/>
                <a:ea typeface="Tw Cen MT" charset="0"/>
                <a:cs typeface="Tw Cen MT" charset="0"/>
              </a:rPr>
              <a:t>J. Loo, health care equity analyst for S&amp;P Capital IQ</a:t>
            </a:r>
            <a:endParaRPr lang="en-US" sz="135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European Undervaluation of Italy and the South Countries in Europe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2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4" y="1883895"/>
            <a:ext cx="4901499" cy="312062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79446" y="1828079"/>
            <a:ext cx="3368816" cy="33861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Since the global financial crisis in 2008, Italy has always been considered one of the weak point of Europe, together with other south countries (PIGS).</a:t>
            </a:r>
          </a:p>
          <a:p>
            <a:pPr algn="just"/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Low growth rate of GDP</a:t>
            </a:r>
          </a:p>
          <a:p>
            <a:pPr algn="just"/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Large Public Debt</a:t>
            </a:r>
          </a:p>
          <a:p>
            <a:pPr algn="just"/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High Unemployment</a:t>
            </a:r>
          </a:p>
          <a:p>
            <a:pPr algn="just"/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Complex </a:t>
            </a:r>
            <a:r>
              <a:rPr lang="en-US" sz="1800" dirty="0" err="1">
                <a:latin typeface="Tw Cen MT" charset="0"/>
                <a:ea typeface="Tw Cen MT" charset="0"/>
                <a:cs typeface="Tw Cen MT" charset="0"/>
              </a:rPr>
              <a:t>burocracy</a:t>
            </a:r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 and Public Administration </a:t>
            </a:r>
          </a:p>
          <a:p>
            <a:pPr algn="just"/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High tax pressure</a:t>
            </a:r>
            <a:endParaRPr lang="en-US" sz="18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New Business 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M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odel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at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the time of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Industry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4.0 </a:t>
            </a:r>
            <a:endParaRPr lang="it-IT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20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9065" y="2024586"/>
            <a:ext cx="793242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“German companies generally consider their work to be done once a product leaves the factory.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But in the world of Industry 4.0, also called the industrial internet, that’s just the beginning.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A matrix of internet-enabled sensors will soon link factories with customers and suppliers to optimize production and service.”.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700911" y="4179170"/>
            <a:ext cx="679057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Karnitschnig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2016,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Why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Europe’s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largest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economy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resists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new industrial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revolution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in </a:t>
            </a:r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www.politico.eu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06087" y="4097375"/>
            <a:ext cx="3016516" cy="12947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 b="1" dirty="0">
              <a:latin typeface="Tw Cen MT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Michel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Porter’s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Generic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Strategies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Framework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Revised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endParaRPr lang="it-IT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21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434340" y="1508761"/>
            <a:ext cx="7988263" cy="3894535"/>
            <a:chOff x="2030413" y="1324584"/>
            <a:chExt cx="8345695" cy="4331077"/>
          </a:xfrm>
        </p:grpSpPr>
        <p:grpSp>
          <p:nvGrpSpPr>
            <p:cNvPr id="6" name="Gruppo 5"/>
            <p:cNvGrpSpPr/>
            <p:nvPr/>
          </p:nvGrpSpPr>
          <p:grpSpPr>
            <a:xfrm>
              <a:off x="2030413" y="1324584"/>
              <a:ext cx="8345695" cy="3742238"/>
              <a:chOff x="49213" y="1268415"/>
              <a:chExt cx="8345695" cy="3840264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49213" y="3573463"/>
                <a:ext cx="2133600" cy="863600"/>
                <a:chOff x="144" y="2400"/>
                <a:chExt cx="1344" cy="480"/>
              </a:xfrm>
            </p:grpSpPr>
            <p:sp>
              <p:nvSpPr>
                <p:cNvPr id="26" name="Rectangle 5"/>
                <p:cNvSpPr>
                  <a:spLocks noChangeArrowheads="1"/>
                </p:cNvSpPr>
                <p:nvPr/>
              </p:nvSpPr>
              <p:spPr bwMode="auto">
                <a:xfrm>
                  <a:off x="240" y="2400"/>
                  <a:ext cx="1248" cy="48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1350" b="1">
                    <a:latin typeface="Tw Cen MT" pitchFamily="34" charset="0"/>
                  </a:endParaRPr>
                </a:p>
              </p:txBody>
            </p:sp>
            <p:sp>
              <p:nvSpPr>
                <p:cNvPr id="2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4" y="2448"/>
                  <a:ext cx="864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it-IT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rPr>
                    <a:t>STRATEGIC</a:t>
                  </a:r>
                </a:p>
                <a:p>
                  <a:pPr algn="ctr" eaLnBrk="0" hangingPunct="0"/>
                  <a:r>
                    <a:rPr lang="it-IT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rPr>
                    <a:t>DRIVER</a:t>
                  </a:r>
                  <a:endParaRPr lang="it-IT" b="1" dirty="0">
                    <a:solidFill>
                      <a:schemeClr val="tx2">
                        <a:lumMod val="50000"/>
                      </a:schemeClr>
                    </a:solidFill>
                    <a:latin typeface="Tw Cen MT" pitchFamily="34" charset="0"/>
                  </a:endParaRPr>
                </a:p>
              </p:txBody>
            </p:sp>
          </p:grpSp>
          <p:grpSp>
            <p:nvGrpSpPr>
              <p:cNvPr id="8" name="Gruppo 7"/>
              <p:cNvGrpSpPr/>
              <p:nvPr/>
            </p:nvGrpSpPr>
            <p:grpSpPr>
              <a:xfrm>
                <a:off x="426806" y="1268415"/>
                <a:ext cx="7968102" cy="3840264"/>
                <a:chOff x="426806" y="1268415"/>
                <a:chExt cx="7968102" cy="3840264"/>
              </a:xfrm>
            </p:grpSpPr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26806" y="3103007"/>
                  <a:ext cx="1195714" cy="363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it-IT" sz="1500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rPr>
                    <a:t>Knowledge</a:t>
                  </a:r>
                  <a:endParaRPr lang="it-IT" sz="1500" b="1" dirty="0">
                    <a:solidFill>
                      <a:schemeClr val="tx2">
                        <a:lumMod val="50000"/>
                      </a:schemeClr>
                    </a:solidFill>
                    <a:latin typeface="Tw Cen MT" pitchFamily="34" charset="0"/>
                  </a:endParaRPr>
                </a:p>
              </p:txBody>
            </p:sp>
            <p:sp>
              <p:nvSpPr>
                <p:cNvPr id="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6806" y="4642589"/>
                  <a:ext cx="1195713" cy="4660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it-IT" sz="1500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rPr>
                    <a:t>Networks</a:t>
                  </a:r>
                  <a:endParaRPr lang="it-IT" sz="1500" b="1" dirty="0">
                    <a:solidFill>
                      <a:schemeClr val="tx2">
                        <a:lumMod val="50000"/>
                      </a:schemeClr>
                    </a:solidFill>
                    <a:latin typeface="Tw Cen MT" pitchFamily="34" charset="0"/>
                  </a:endParaRPr>
                </a:p>
              </p:txBody>
            </p:sp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1878014" y="1268415"/>
                  <a:ext cx="6516688" cy="1362076"/>
                  <a:chOff x="1176" y="1008"/>
                  <a:chExt cx="4105" cy="858"/>
                </a:xfrm>
              </p:grpSpPr>
              <p:grpSp>
                <p:nvGrpSpPr>
                  <p:cNvPr id="2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04" y="1008"/>
                    <a:ext cx="2592" cy="384"/>
                    <a:chOff x="2640" y="1008"/>
                    <a:chExt cx="2592" cy="384"/>
                  </a:xfrm>
                </p:grpSpPr>
                <p:sp>
                  <p:nvSpPr>
                    <p:cNvPr id="24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008"/>
                      <a:ext cx="2352" cy="3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1350" b="1">
                        <a:latin typeface="Tw Cen MT" pitchFamily="34" charset="0"/>
                      </a:endParaRPr>
                    </a:p>
                  </p:txBody>
                </p:sp>
                <p:sp>
                  <p:nvSpPr>
                    <p:cNvPr id="2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0" y="1104"/>
                      <a:ext cx="2592" cy="2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pitchFamily="34" charset="0"/>
                        </a:rPr>
                        <a:t>STRATEGIC ADVANTAGE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endParaRPr>
                    </a:p>
                  </p:txBody>
                </p:sp>
              </p:grpSp>
              <p:sp>
                <p:nvSpPr>
                  <p:cNvPr id="2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6" y="1477"/>
                    <a:ext cx="1920" cy="3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it-IT" sz="1500" b="1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Uniqueness</a:t>
                    </a:r>
                    <a:r>
                      <a:rPr lang="it-IT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 </a:t>
                    </a:r>
                    <a:r>
                      <a:rPr lang="it-IT" sz="1500" b="1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Perceived</a:t>
                    </a:r>
                    <a:r>
                      <a:rPr lang="it-IT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/>
                    </a:r>
                    <a:br>
                      <a:rPr lang="it-IT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</a:br>
                    <a:r>
                      <a:rPr lang="it-IT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by the </a:t>
                    </a:r>
                    <a:r>
                      <a:rPr lang="it-IT" sz="1500" b="1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Customer</a:t>
                    </a:r>
                    <a:endParaRPr lang="it-IT" sz="1500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2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6" y="1488"/>
                    <a:ext cx="1985" cy="2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it-IT" sz="1500" b="1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Low-Cost</a:t>
                    </a:r>
                    <a:r>
                      <a:rPr lang="it-IT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 Position</a:t>
                    </a:r>
                    <a:endParaRPr lang="it-IT" sz="1500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endParaRPr>
                  </a:p>
                </p:txBody>
              </p:sp>
            </p:grpSp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>
                  <a:off x="1836738" y="2678113"/>
                  <a:ext cx="3192463" cy="1439862"/>
                  <a:chOff x="1157" y="1896"/>
                  <a:chExt cx="2011" cy="907"/>
                </a:xfrm>
              </p:grpSpPr>
              <p:sp>
                <p:nvSpPr>
                  <p:cNvPr id="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896"/>
                    <a:ext cx="2011" cy="9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1350" b="1">
                      <a:latin typeface="Tw Cen MT" pitchFamily="34" charset="0"/>
                    </a:endParaRPr>
                  </a:p>
                </p:txBody>
              </p:sp>
              <p:sp>
                <p:nvSpPr>
                  <p:cNvPr id="2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" y="1972"/>
                    <a:ext cx="1854" cy="7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pitchFamily="34" charset="0"/>
                      </a:rPr>
                      <a:t>Innovation Driven CDMOs</a:t>
                    </a:r>
                  </a:p>
                  <a:p>
                    <a:pPr algn="ctr" eaLnBrk="0" hangingPunct="0"/>
                    <a:r>
                      <a:rPr lang="en-US" sz="1200" dirty="0">
                        <a:latin typeface="Tw Cen MT" charset="0"/>
                        <a:ea typeface="Tw Cen MT" charset="0"/>
                        <a:cs typeface="Tw Cen MT" charset="0"/>
                      </a:rPr>
                      <a:t>Focused on higher-value market opportunities - including new molecular entities and improved dose forms and formulations of older drugs</a:t>
                    </a:r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  <a:latin typeface="Tw Cen MT" pitchFamily="34" charset="0"/>
                    </a:endParaRPr>
                  </a:p>
                </p:txBody>
              </p:sp>
            </p:grp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5243419" y="2664804"/>
                  <a:ext cx="3151489" cy="14398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1350" b="1">
                    <a:latin typeface="Tw Cen MT" pitchFamily="34" charset="0"/>
                  </a:endParaRPr>
                </a:p>
              </p:txBody>
            </p:sp>
          </p:grpSp>
        </p:grp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817938" y="4215799"/>
              <a:ext cx="3192461" cy="1439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 b="1">
                <a:latin typeface="Tw Cen MT" pitchFamily="34" charset="0"/>
              </a:endParaRPr>
            </a:p>
          </p:txBody>
        </p:sp>
      </p:grp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543550" y="4141250"/>
            <a:ext cx="2766060" cy="11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Capacity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Driven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CDMOs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  <a:p>
            <a:pPr algn="ctr" eaLnBrk="0" hangingPunct="0"/>
            <a:r>
              <a:rPr lang="it-IT" sz="1200" dirty="0" err="1">
                <a:latin typeface="Tw Cen MT" charset="0"/>
                <a:ea typeface="Tw Cen MT" charset="0"/>
                <a:cs typeface="Tw Cen MT" charset="0"/>
              </a:rPr>
              <a:t>Focused</a:t>
            </a:r>
            <a:r>
              <a:rPr lang="it-IT" sz="1200" dirty="0">
                <a:latin typeface="Tw Cen MT" charset="0"/>
                <a:ea typeface="Tw Cen MT" charset="0"/>
                <a:cs typeface="Tw Cen MT" charset="0"/>
              </a:rPr>
              <a:t> on </a:t>
            </a:r>
            <a:r>
              <a:rPr lang="en-US" sz="1200" dirty="0">
                <a:latin typeface="Tw Cen MT" charset="0"/>
                <a:ea typeface="Tw Cen MT" charset="0"/>
                <a:cs typeface="Tw Cen MT" charset="0"/>
              </a:rPr>
              <a:t>filling largely undifferentiated manufacturing capacity primarily by producing generics, undifferentiated over-the-counter (OTC) medications, and late lifecycle branded products</a:t>
            </a:r>
            <a:endParaRPr lang="it-IT" sz="1200" b="1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492437" y="2849735"/>
            <a:ext cx="2817173" cy="10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350" b="1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Large Scale Advantage</a:t>
            </a:r>
          </a:p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(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Blockbuster model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) 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2285103" y="4141250"/>
            <a:ext cx="2817173" cy="11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500" b="1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Customer Care</a:t>
            </a:r>
          </a:p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(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Industry 4.0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lesson</a:t>
            </a: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 of Marco Polo (by Italo Calvino)</a:t>
            </a:r>
            <a:endParaRPr lang="it-IT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22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707380" y="5206981"/>
            <a:ext cx="290322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15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Italo Calvino 1972, </a:t>
            </a:r>
            <a:r>
              <a:rPr lang="it-IT" sz="1500" dirty="0" err="1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Invisible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1500" dirty="0" err="1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Cities</a:t>
            </a:r>
            <a:endParaRPr lang="it-IT" sz="15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6284" y="1906879"/>
            <a:ext cx="5455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Marco Polo describes a bridge, stone by stone.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"But which is the stone that supports the bridge?"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Kublai Khan asks.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"The bridge is not supported by one stone or another,"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Marco answers, "but by the line of the arch that they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form. "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Kublai Khan remains silent, reflecting. Then he adds: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"Why do you speak to me of the stones? It is only the arch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that matters to me."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Polo answers: "Without stones there is no arch."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853880"/>
            <a:ext cx="2057400" cy="3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narrative of a </a:t>
            </a:r>
            <a:r>
              <a:rPr lang="it-IT" sz="1500" b="1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misunderstanding</a:t>
            </a:r>
            <a:endParaRPr lang="it-IT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3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17" y="1769913"/>
            <a:ext cx="2524427" cy="3190875"/>
          </a:xfrm>
          <a:prstGeom prst="rect">
            <a:avLst/>
          </a:prstGeom>
        </p:spPr>
      </p:pic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6014754" y="5286089"/>
            <a:ext cx="247531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Economist</a:t>
            </a:r>
            <a:endParaRPr lang="it-IT" sz="9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98" y="1764969"/>
            <a:ext cx="2425368" cy="31908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119" y="2417137"/>
            <a:ext cx="3350579" cy="18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Un Unconventional Truth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4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6014754" y="5286089"/>
            <a:ext cx="247531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Italian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Trade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900" dirty="0">
                <a:latin typeface="Tw Cen MT" charset="0"/>
                <a:ea typeface="Tw Cen MT" charset="0"/>
                <a:cs typeface="Tw Cen MT" charset="0"/>
              </a:rPr>
              <a:t>Agency,</a:t>
            </a:r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IHS </a:t>
            </a:r>
            <a:r>
              <a:rPr lang="it-IT" sz="900" dirty="0" err="1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Markit</a:t>
            </a:r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- GTA</a:t>
            </a:r>
            <a:endParaRPr lang="it-IT" sz="9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12329" y="1905385"/>
            <a:ext cx="3339726" cy="3512132"/>
            <a:chOff x="801198" y="1185352"/>
            <a:chExt cx="4452968" cy="4682842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13" y="1185352"/>
              <a:ext cx="1003600" cy="668193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376" y="2197178"/>
              <a:ext cx="1023937" cy="614362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406" y="3149760"/>
              <a:ext cx="1027660" cy="685107"/>
            </a:xfrm>
            <a:prstGeom prst="rect">
              <a:avLst/>
            </a:prstGeom>
          </p:spPr>
        </p:pic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376" y="4173087"/>
              <a:ext cx="1020402" cy="683151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376" y="5194458"/>
              <a:ext cx="1010856" cy="673736"/>
            </a:xfrm>
            <a:prstGeom prst="rect">
              <a:avLst/>
            </a:prstGeom>
          </p:spPr>
        </p:pic>
        <p:sp>
          <p:nvSpPr>
            <p:cNvPr id="16" name="TextBox 12"/>
            <p:cNvSpPr txBox="1"/>
            <p:nvPr/>
          </p:nvSpPr>
          <p:spPr>
            <a:xfrm>
              <a:off x="3841443" y="1324553"/>
              <a:ext cx="13109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+738</a:t>
              </a:r>
              <a:endParaRPr lang="it-IT" sz="150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3876969" y="2332243"/>
              <a:ext cx="13109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+269</a:t>
              </a:r>
              <a:endParaRPr lang="it-IT" sz="150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3918982" y="3339930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+106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43190" y="4316168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+103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43190" y="5292405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+57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801198" y="1345059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1st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817101" y="2347631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2nd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817101" y="3350036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3rd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817101" y="4347700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4th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817101" y="5267698"/>
              <a:ext cx="1310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chemeClr val="tx2">
                      <a:lumMod val="50000"/>
                    </a:schemeClr>
                  </a:solidFill>
                  <a:latin typeface="Tw Cen MT" charset="0"/>
                  <a:ea typeface="Tw Cen MT" charset="0"/>
                  <a:cs typeface="Tw Cen MT" charset="0"/>
                </a:rPr>
                <a:t>5th</a:t>
              </a:r>
              <a:endParaRPr lang="it-IT" sz="1350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250906" y="2390911"/>
            <a:ext cx="4239158" cy="1483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Tw Cen MT" charset="0"/>
                <a:ea typeface="Tw Cen MT" charset="0"/>
                <a:cs typeface="Tw Cen MT" charset="0"/>
              </a:rPr>
              <a:t>In recent years Italy performed very well in the manufacturing market, achieving the fifth manufacturing trade surplus amongst G-20 countries, surpassed only by Germany amongst European countries.</a:t>
            </a:r>
          </a:p>
        </p:txBody>
      </p:sp>
      <p:sp>
        <p:nvSpPr>
          <p:cNvPr id="3" name="Rettangolo 2"/>
          <p:cNvSpPr/>
          <p:nvPr/>
        </p:nvSpPr>
        <p:spPr>
          <a:xfrm>
            <a:off x="624255" y="1458614"/>
            <a:ext cx="667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The Top Five Players in Manufacturing Trade Balance in 2015 (€B)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World’s Export Shares of Manufactured Products (2014 vs 2010)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5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428750"/>
            <a:ext cx="7962900" cy="4000500"/>
          </a:xfrm>
          <a:prstGeom prst="rect">
            <a:avLst/>
          </a:prstGeom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6248401" y="5334032"/>
            <a:ext cx="2305050" cy="334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WTO, </a:t>
            </a:r>
            <a:r>
              <a:rPr lang="it-IT" sz="788" dirty="0" err="1">
                <a:latin typeface="Tw Cen MT" charset="0"/>
                <a:ea typeface="Tw Cen MT" charset="0"/>
                <a:cs typeface="Tw Cen MT" charset="0"/>
              </a:rPr>
              <a:t>Italian</a:t>
            </a:r>
            <a:r>
              <a:rPr lang="it-IT" sz="788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788" dirty="0" err="1">
                <a:latin typeface="Tw Cen MT" charset="0"/>
                <a:ea typeface="Tw Cen MT" charset="0"/>
                <a:cs typeface="Tw Cen MT" charset="0"/>
              </a:rPr>
              <a:t>Trade</a:t>
            </a:r>
            <a:r>
              <a:rPr lang="it-IT" sz="788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788" dirty="0">
                <a:latin typeface="Tw Cen MT" charset="0"/>
                <a:ea typeface="Tw Cen MT" charset="0"/>
                <a:cs typeface="Tw Cen MT" charset="0"/>
              </a:rPr>
              <a:t>Agency,</a:t>
            </a:r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IHS </a:t>
            </a:r>
            <a:r>
              <a:rPr lang="it-IT" sz="788" dirty="0" err="1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Markit</a:t>
            </a:r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- GTA</a:t>
            </a:r>
          </a:p>
        </p:txBody>
      </p:sp>
    </p:spTree>
    <p:extLst>
      <p:ext uri="{BB962C8B-B14F-4D97-AF65-F5344CB8AC3E}">
        <p14:creationId xmlns:p14="http://schemas.microsoft.com/office/powerpoint/2010/main" val="707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Giving a Look at the Pharma Industry in Italy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6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7" name="TextBox 2"/>
          <p:cNvSpPr txBox="1"/>
          <p:nvPr/>
        </p:nvSpPr>
        <p:spPr>
          <a:xfrm>
            <a:off x="330042" y="1642148"/>
            <a:ext cx="4047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en-US" baseline="30000" dirty="0">
                <a:latin typeface="Tw Cen MT" charset="0"/>
                <a:ea typeface="Tw Cen MT" charset="0"/>
                <a:cs typeface="Tw Cen MT" charset="0"/>
              </a:rPr>
              <a:t>st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 among all manufacturing sector</a:t>
            </a:r>
            <a:br>
              <a:rPr lang="en-US" dirty="0">
                <a:latin typeface="Tw Cen MT" charset="0"/>
                <a:ea typeface="Tw Cen MT" charset="0"/>
                <a:cs typeface="Tw Cen MT" charset="0"/>
              </a:rPr>
            </a:b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for investment and export of foreign-owned companies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30€ billion the value of production (73% for export - 22€ billion)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2.6€ billion total amount of investments (1.4€B R&amp;D and 1.2€B production)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70% the share of export on total turnover of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italian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-owned companies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4729163" y="1642148"/>
            <a:ext cx="3846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63.500 employees</a:t>
            </a:r>
            <a:br>
              <a:rPr lang="en-US" dirty="0">
                <a:latin typeface="Tw Cen MT" charset="0"/>
                <a:ea typeface="Tw Cen MT" charset="0"/>
                <a:cs typeface="Tw Cen MT" charset="0"/>
              </a:rPr>
            </a:b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(90% have an academic degree or high school diploma)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6.100 researchers</a:t>
            </a:r>
            <a:br>
              <a:rPr lang="en-US" dirty="0">
                <a:latin typeface="Tw Cen MT" charset="0"/>
                <a:ea typeface="Tw Cen MT" charset="0"/>
                <a:cs typeface="Tw Cen MT" charset="0"/>
              </a:rPr>
            </a:b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(52% are women)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+15% R&amp;D investments since 2013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200 members companies of </a:t>
            </a:r>
            <a:r>
              <a:rPr lang="en-US" dirty="0" err="1">
                <a:latin typeface="Tw Cen MT" charset="0"/>
                <a:ea typeface="Tw Cen MT" charset="0"/>
                <a:cs typeface="Tw Cen MT" charset="0"/>
              </a:rPr>
              <a:t>Farmindustria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, that represent more than 90% of the sector in Italy</a:t>
            </a: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6248401" y="5334032"/>
            <a:ext cx="2305050" cy="213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788" dirty="0" err="1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Farmindustria</a:t>
            </a:r>
            <a:r>
              <a:rPr lang="it-IT" sz="788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Istat, Ocse</a:t>
            </a:r>
            <a:endParaRPr lang="it-IT" sz="788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The CDMO Market in the European Union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7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smtClean="0"/>
              <a:t>Andrea Paci - CPhI Worldwide - Barcelona - 04.10.2016</a:t>
            </a:r>
            <a:endParaRPr lang="it-IT" dirty="0"/>
          </a:p>
        </p:txBody>
      </p:sp>
      <p:graphicFrame>
        <p:nvGraphicFramePr>
          <p:cNvPr id="10" name="Chart 17"/>
          <p:cNvGraphicFramePr/>
          <p:nvPr>
            <p:extLst>
              <p:ext uri="{D42A27DB-BD31-4B8C-83A1-F6EECF244321}">
                <p14:modId xmlns:p14="http://schemas.microsoft.com/office/powerpoint/2010/main" val="994106458"/>
              </p:ext>
            </p:extLst>
          </p:nvPr>
        </p:nvGraphicFramePr>
        <p:xfrm>
          <a:off x="125731" y="2027849"/>
          <a:ext cx="5108972" cy="322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22"/>
          <p:cNvSpPr txBox="1"/>
          <p:nvPr/>
        </p:nvSpPr>
        <p:spPr>
          <a:xfrm>
            <a:off x="4892038" y="3372967"/>
            <a:ext cx="37947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Leadership 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and High Specialization </a:t>
            </a:r>
            <a:r>
              <a:rPr lang="en-US" sz="1350" dirty="0">
                <a:latin typeface="Tw Cen MT" charset="0"/>
                <a:ea typeface="Tw Cen MT" charset="0"/>
                <a:cs typeface="Tw Cen MT" charset="0"/>
              </a:rPr>
              <a:t>CDMO market share (29%) exceeds EU28 manufacturing market share (13%)</a:t>
            </a:r>
            <a:endParaRPr lang="en-US" sz="135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92038" y="4368634"/>
            <a:ext cx="37947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High Qualified Employment</a:t>
            </a:r>
          </a:p>
          <a:p>
            <a:r>
              <a:rPr lang="en-US" sz="1350" dirty="0">
                <a:latin typeface="Tw Cen MT" charset="0"/>
                <a:ea typeface="Tw Cen MT" charset="0"/>
                <a:cs typeface="Tw Cen MT" charset="0"/>
              </a:rPr>
              <a:t>8.000 employees in Italy, compared to 6.000 in Germany and 5.000 in France</a:t>
            </a:r>
            <a:endParaRPr lang="en-US" sz="135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4892038" y="1684803"/>
            <a:ext cx="3794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With a 5.1$B CDMO’s product value </a:t>
            </a:r>
            <a:r>
              <a:rPr lang="en-US">
                <a:latin typeface="Tw Cen MT" charset="0"/>
                <a:ea typeface="Tw Cen MT" charset="0"/>
                <a:cs typeface="Tw Cen MT" charset="0"/>
              </a:rPr>
              <a:t>in European Union, 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Italy is the first producer country (1.5$B) followed by Germany (1.2$B) and France (1.0$B), despite tax pressure is 1.5 times higher</a:t>
            </a:r>
            <a:endParaRPr lang="en-US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6002055" y="5273573"/>
            <a:ext cx="247531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Prometeia</a:t>
            </a:r>
            <a:endParaRPr lang="it-IT" sz="9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5 Years of the Italian CDMO’s Market (2010 - 15)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8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sp>
        <p:nvSpPr>
          <p:cNvPr id="7" name="TextBox 36"/>
          <p:cNvSpPr txBox="1"/>
          <p:nvPr/>
        </p:nvSpPr>
        <p:spPr>
          <a:xfrm>
            <a:off x="468634" y="1555448"/>
            <a:ext cx="369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w Cen MT" charset="0"/>
                <a:ea typeface="Tw Cen MT" charset="0"/>
                <a:cs typeface="Tw Cen MT" charset="0"/>
              </a:rPr>
              <a:t>Production </a:t>
            </a:r>
            <a:r>
              <a:rPr lang="it-IT" b="1" dirty="0" err="1">
                <a:latin typeface="Tw Cen MT" charset="0"/>
                <a:ea typeface="Tw Cen MT" charset="0"/>
                <a:cs typeface="Tw Cen MT" charset="0"/>
              </a:rPr>
              <a:t>value</a:t>
            </a:r>
            <a:r>
              <a:rPr lang="it-IT" b="1" dirty="0">
                <a:latin typeface="Tw Cen MT" charset="0"/>
                <a:ea typeface="Tw Cen MT" charset="0"/>
                <a:cs typeface="Tw Cen MT" charset="0"/>
              </a:rPr>
              <a:t> : +24%</a:t>
            </a:r>
            <a:endParaRPr lang="it-IT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8" name="TextBox 37"/>
          <p:cNvSpPr txBox="1"/>
          <p:nvPr/>
        </p:nvSpPr>
        <p:spPr>
          <a:xfrm>
            <a:off x="4874595" y="1554887"/>
            <a:ext cx="369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w Cen MT" charset="0"/>
                <a:ea typeface="Tw Cen MT" charset="0"/>
                <a:cs typeface="Tw Cen MT" charset="0"/>
              </a:rPr>
              <a:t>Export </a:t>
            </a:r>
            <a:r>
              <a:rPr lang="it-IT" b="1" dirty="0" err="1">
                <a:latin typeface="Tw Cen MT" charset="0"/>
                <a:ea typeface="Tw Cen MT" charset="0"/>
                <a:cs typeface="Tw Cen MT" charset="0"/>
              </a:rPr>
              <a:t>value</a:t>
            </a:r>
            <a:r>
              <a:rPr lang="it-IT" b="1" dirty="0">
                <a:latin typeface="Tw Cen MT" charset="0"/>
                <a:ea typeface="Tw Cen MT" charset="0"/>
                <a:cs typeface="Tw Cen MT" charset="0"/>
              </a:rPr>
              <a:t> : +34%</a:t>
            </a:r>
            <a:endParaRPr lang="it-IT" b="1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69404" y="2063006"/>
            <a:ext cx="4159157" cy="3430832"/>
            <a:chOff x="455819" y="3137514"/>
            <a:chExt cx="5012650" cy="3492931"/>
          </a:xfrm>
        </p:grpSpPr>
        <p:graphicFrame>
          <p:nvGraphicFramePr>
            <p:cNvPr id="11" name="Chart 34"/>
            <p:cNvGraphicFramePr/>
            <p:nvPr>
              <p:extLst>
                <p:ext uri="{D42A27DB-BD31-4B8C-83A1-F6EECF244321}">
                  <p14:modId xmlns:p14="http://schemas.microsoft.com/office/powerpoint/2010/main" val="322741229"/>
                </p:ext>
              </p:extLst>
            </p:nvPr>
          </p:nvGraphicFramePr>
          <p:xfrm>
            <a:off x="455819" y="3137514"/>
            <a:ext cx="4826000" cy="3492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ight Arrow 38"/>
            <p:cNvSpPr/>
            <p:nvPr/>
          </p:nvSpPr>
          <p:spPr>
            <a:xfrm>
              <a:off x="4009005" y="4251799"/>
              <a:ext cx="577970" cy="241539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3" name="Right Arrow 39"/>
            <p:cNvSpPr/>
            <p:nvPr/>
          </p:nvSpPr>
          <p:spPr>
            <a:xfrm>
              <a:off x="4053415" y="5156612"/>
              <a:ext cx="577970" cy="24153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schemeClr val="accent1">
                    <a:lumMod val="60000"/>
                    <a:lumOff val="40000"/>
                  </a:schemeClr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4" name="Right Arrow 40"/>
            <p:cNvSpPr/>
            <p:nvPr/>
          </p:nvSpPr>
          <p:spPr>
            <a:xfrm>
              <a:off x="4053415" y="5684106"/>
              <a:ext cx="577970" cy="241539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5" name="TextBox 50"/>
            <p:cNvSpPr txBox="1"/>
            <p:nvPr/>
          </p:nvSpPr>
          <p:spPr>
            <a:xfrm>
              <a:off x="4500806" y="4178074"/>
              <a:ext cx="967663" cy="30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350" dirty="0">
                  <a:latin typeface="Tw Cen MT" charset="0"/>
                  <a:ea typeface="Tw Cen MT" charset="0"/>
                  <a:cs typeface="Tw Cen MT" charset="0"/>
                </a:rPr>
                <a:t>+153%</a:t>
              </a:r>
              <a:endParaRPr lang="it-IT" sz="135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4578637" y="5118184"/>
              <a:ext cx="851857" cy="30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350" dirty="0">
                  <a:latin typeface="Tw Cen MT" charset="0"/>
                  <a:ea typeface="Tw Cen MT" charset="0"/>
                  <a:cs typeface="Tw Cen MT" charset="0"/>
                </a:rPr>
                <a:t>+19%</a:t>
              </a:r>
              <a:endParaRPr lang="it-IT" sz="135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4631384" y="5648215"/>
              <a:ext cx="780339" cy="30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350" dirty="0">
                  <a:latin typeface="Tw Cen MT" charset="0"/>
                  <a:ea typeface="Tw Cen MT" charset="0"/>
                  <a:cs typeface="Tw Cen MT" charset="0"/>
                </a:rPr>
                <a:t>+9%</a:t>
              </a:r>
              <a:endParaRPr lang="it-IT" sz="135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583430" y="2063006"/>
            <a:ext cx="4103370" cy="3496948"/>
            <a:chOff x="6342063" y="3209925"/>
            <a:chExt cx="5227081" cy="3343275"/>
          </a:xfrm>
        </p:grpSpPr>
        <p:graphicFrame>
          <p:nvGraphicFramePr>
            <p:cNvPr id="19" name="Chart 35"/>
            <p:cNvGraphicFramePr/>
            <p:nvPr>
              <p:extLst>
                <p:ext uri="{D42A27DB-BD31-4B8C-83A1-F6EECF244321}">
                  <p14:modId xmlns:p14="http://schemas.microsoft.com/office/powerpoint/2010/main" val="2090228026"/>
                </p:ext>
              </p:extLst>
            </p:nvPr>
          </p:nvGraphicFramePr>
          <p:xfrm>
            <a:off x="6342063" y="3209925"/>
            <a:ext cx="5080188" cy="3343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Right Arrow 41"/>
            <p:cNvSpPr/>
            <p:nvPr/>
          </p:nvSpPr>
          <p:spPr>
            <a:xfrm>
              <a:off x="9900635" y="4082968"/>
              <a:ext cx="577970" cy="241539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1" name="Right Arrow 42"/>
            <p:cNvSpPr/>
            <p:nvPr/>
          </p:nvSpPr>
          <p:spPr>
            <a:xfrm>
              <a:off x="9900635" y="4500111"/>
              <a:ext cx="577970" cy="24153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2" name="Right Arrow 43"/>
            <p:cNvSpPr/>
            <p:nvPr/>
          </p:nvSpPr>
          <p:spPr>
            <a:xfrm>
              <a:off x="9900635" y="4887807"/>
              <a:ext cx="577970" cy="24153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3" name="Right Arrow 44"/>
            <p:cNvSpPr/>
            <p:nvPr/>
          </p:nvSpPr>
          <p:spPr>
            <a:xfrm>
              <a:off x="9904675" y="5261342"/>
              <a:ext cx="577970" cy="241539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TextBox 53"/>
            <p:cNvSpPr txBox="1"/>
            <p:nvPr/>
          </p:nvSpPr>
          <p:spPr>
            <a:xfrm>
              <a:off x="10684644" y="4041115"/>
              <a:ext cx="750989" cy="48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dirty="0">
                  <a:latin typeface="Tw Cen MT" charset="0"/>
                  <a:ea typeface="Tw Cen MT" charset="0"/>
                  <a:cs typeface="Tw Cen MT" charset="0"/>
                </a:rPr>
                <a:t>+89%</a:t>
              </a:r>
              <a:endParaRPr lang="it-IT" sz="135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5" name="TextBox 54"/>
            <p:cNvSpPr txBox="1"/>
            <p:nvPr/>
          </p:nvSpPr>
          <p:spPr>
            <a:xfrm>
              <a:off x="10674664" y="4475620"/>
              <a:ext cx="894480" cy="26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Tw Cen MT" charset="0"/>
                  <a:ea typeface="Tw Cen MT" charset="0"/>
                  <a:cs typeface="Tw Cen MT" charset="0"/>
                </a:rPr>
                <a:t>+304%</a:t>
              </a:r>
              <a:endParaRPr lang="it-IT" sz="120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10802853" y="4832580"/>
              <a:ext cx="734121" cy="28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dirty="0">
                  <a:latin typeface="Tw Cen MT" charset="0"/>
                  <a:ea typeface="Tw Cen MT" charset="0"/>
                  <a:cs typeface="Tw Cen MT" charset="0"/>
                </a:rPr>
                <a:t>-15%</a:t>
              </a:r>
              <a:endParaRPr lang="it-IT" sz="135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10794791" y="5279182"/>
              <a:ext cx="654224" cy="48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dirty="0">
                  <a:latin typeface="Tw Cen MT" charset="0"/>
                  <a:ea typeface="Tw Cen MT" charset="0"/>
                  <a:cs typeface="Tw Cen MT" charset="0"/>
                </a:rPr>
                <a:t>+9%</a:t>
              </a:r>
              <a:endParaRPr lang="it-IT" sz="1350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5999309" y="5454071"/>
            <a:ext cx="247531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900" dirty="0">
                <a:solidFill>
                  <a:schemeClr val="tx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Source: </a:t>
            </a:r>
            <a:r>
              <a:rPr lang="it-IT" sz="900" dirty="0" err="1">
                <a:latin typeface="Tw Cen MT" charset="0"/>
                <a:ea typeface="Tw Cen MT" charset="0"/>
                <a:cs typeface="Tw Cen MT" charset="0"/>
              </a:rPr>
              <a:t>Prometeia</a:t>
            </a:r>
            <a:endParaRPr lang="it-IT" sz="900" dirty="0">
              <a:solidFill>
                <a:schemeClr val="tx2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4088" y="857250"/>
            <a:ext cx="9148088" cy="5357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Which game for CDMOs</a:t>
            </a:r>
            <a:endParaRPr lang="en-US" sz="15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E22E-A32E-4AC7-994B-77C67D093ACD}" type="slidenum">
              <a:rPr lang="it-IT" smtClean="0">
                <a:solidFill>
                  <a:srgbClr val="403152"/>
                </a:solidFill>
              </a:rPr>
              <a:pPr/>
              <a:t>9</a:t>
            </a:fld>
            <a:endParaRPr lang="it-IT" dirty="0" smtClean="0">
              <a:solidFill>
                <a:srgbClr val="403152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8" y="5559953"/>
            <a:ext cx="945444" cy="4378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80806" y="5624514"/>
            <a:ext cx="2688939" cy="273844"/>
          </a:xfrm>
        </p:spPr>
        <p:txBody>
          <a:bodyPr/>
          <a:lstStyle/>
          <a:p>
            <a:r>
              <a:rPr lang="it-IT" dirty="0" smtClean="0"/>
              <a:t>Andrea Paci - </a:t>
            </a:r>
            <a:r>
              <a:rPr lang="it-IT" dirty="0" err="1"/>
              <a:t>CPhI</a:t>
            </a:r>
            <a:r>
              <a:rPr lang="it-IT" dirty="0"/>
              <a:t> </a:t>
            </a:r>
            <a:r>
              <a:rPr lang="it-IT" dirty="0" smtClean="0"/>
              <a:t>Worldwide - </a:t>
            </a:r>
            <a:r>
              <a:rPr lang="it-IT" dirty="0" err="1" smtClean="0"/>
              <a:t>Barcelona</a:t>
            </a:r>
            <a:r>
              <a:rPr lang="it-IT" dirty="0" smtClean="0"/>
              <a:t> - 04.10.2016</a:t>
            </a:r>
            <a:endParaRPr lang="it-IT" dirty="0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/>
          </p:nvPr>
        </p:nvGraphicFramePr>
        <p:xfrm>
          <a:off x="504540" y="1708507"/>
          <a:ext cx="8130832" cy="36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59"/>
                <a:gridCol w="1134492"/>
                <a:gridCol w="2300321"/>
                <a:gridCol w="1611630"/>
                <a:gridCol w="2640330"/>
              </a:tblGrid>
              <a:tr h="592805">
                <a:tc>
                  <a:txBody>
                    <a:bodyPr/>
                    <a:lstStyle/>
                    <a:p>
                      <a:endParaRPr lang="en-US" sz="18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charset="0"/>
                          <a:ea typeface="Tw Cen MT" charset="0"/>
                          <a:cs typeface="Tw Cen MT" charset="0"/>
                        </a:rPr>
                        <a:t>Emerging/specialized technology</a:t>
                      </a:r>
                      <a:endParaRPr lang="en-US" sz="15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charset="0"/>
                          <a:ea typeface="Tw Cen MT" charset="0"/>
                          <a:cs typeface="Tw Cen MT" charset="0"/>
                        </a:rPr>
                        <a:t>Core/foundational technology</a:t>
                      </a:r>
                      <a:endParaRPr lang="en-US" sz="15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5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w Cen MT" charset="0"/>
                          <a:ea typeface="Tw Cen MT" charset="0"/>
                          <a:cs typeface="Tw Cen MT" charset="0"/>
                        </a:rPr>
                        <a:t>Mature technology</a:t>
                      </a:r>
                      <a:endParaRPr lang="en-US" sz="15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2805">
                <a:tc>
                  <a:txBody>
                    <a:bodyPr/>
                    <a:lstStyle/>
                    <a:p>
                      <a:endParaRPr lang="en-US" sz="18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Propensity</a:t>
                      </a:r>
                      <a:b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</a:br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to outsource</a:t>
                      </a:r>
                      <a:endParaRPr lang="en-US" sz="15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</a:t>
                      </a:r>
                      <a:endParaRPr lang="en-US" sz="15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Low</a:t>
                      </a:r>
                      <a:endParaRPr lang="en-US" sz="15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High</a:t>
                      </a:r>
                      <a:endParaRPr lang="en-US" sz="15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25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Strategic Driver</a:t>
                      </a:r>
                      <a:endParaRPr lang="en-US" sz="18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Knowledge</a:t>
                      </a:r>
                      <a:endParaRPr lang="en-US" sz="15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000" noProof="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000" noProof="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2357">
                <a:tc vMerge="1">
                  <a:txBody>
                    <a:bodyPr/>
                    <a:lstStyle/>
                    <a:p>
                      <a:pPr algn="ctr"/>
                      <a:endParaRPr lang="it-IT" sz="2400" b="1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noProof="0" dirty="0" smtClean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ctr"/>
                      <a:r>
                        <a:rPr lang="en-US" sz="1500" b="1" noProof="0" dirty="0" smtClean="0">
                          <a:latin typeface="Tw Cen MT" charset="0"/>
                          <a:ea typeface="Tw Cen MT" charset="0"/>
                          <a:cs typeface="Tw Cen MT" charset="0"/>
                        </a:rPr>
                        <a:t>Networks</a:t>
                      </a:r>
                      <a:endParaRPr lang="en-US" sz="1500" b="1" noProof="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130696" y="3012067"/>
            <a:ext cx="2258424" cy="21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Innovation Driven CDMOs</a:t>
            </a:r>
          </a:p>
          <a:p>
            <a:pPr algn="ctr" eaLnBrk="0" hangingPunct="0"/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Focused on higher-value market opportunities, including new molecular entities and improved dose forms and formulations of older drugs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015276" y="3019352"/>
            <a:ext cx="2620095" cy="219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Capacity Driven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CDMOs</a:t>
            </a:r>
          </a:p>
          <a:p>
            <a:pPr algn="ctr" eaLnBrk="0" hangingPunct="0"/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Focused on filling largely undifferentiated manufacturing capacity primarily by producing generics, undifferentiated over-the-counter (OTC) medications, and late lifecycle branded products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1601</Words>
  <Application>Microsoft Office PowerPoint</Application>
  <PresentationFormat>Presentazione su schermo (4:3)</PresentationFormat>
  <Paragraphs>315</Paragraphs>
  <Slides>22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Arial Rounded MT Bold</vt:lpstr>
      <vt:lpstr>Calibri</vt:lpstr>
      <vt:lpstr>Tw Cen MT</vt:lpstr>
      <vt:lpstr>Tema di Office</vt:lpstr>
      <vt:lpstr>The Perspective of CDMOs in the Future of Pharmaceutical Industry</vt:lpstr>
      <vt:lpstr>The European Undervaluation of Italy and the South Countries in Europe</vt:lpstr>
      <vt:lpstr>The narrative of a misunderstanding</vt:lpstr>
      <vt:lpstr>Un Unconventional Truth</vt:lpstr>
      <vt:lpstr>World’s Export Shares of Manufactured Products (2014 vs 2010)</vt:lpstr>
      <vt:lpstr>Giving a Look at the Pharma Industry in Italy</vt:lpstr>
      <vt:lpstr>The CDMO Market in the European Union</vt:lpstr>
      <vt:lpstr>5 Years of the Italian CDMO’s Market (2010 - 15)</vt:lpstr>
      <vt:lpstr>Which game for CDMOs</vt:lpstr>
      <vt:lpstr>What typically gets outsourced?</vt:lpstr>
      <vt:lpstr>The times they are changing – A new Revolution in Industry</vt:lpstr>
      <vt:lpstr>The times they are changing – Top Ten Corporation (Market Capitalization - $ B)</vt:lpstr>
      <vt:lpstr>The lesson of Charles Darwin</vt:lpstr>
      <vt:lpstr>The forth industrial revolution and quick convergence of different industry </vt:lpstr>
      <vt:lpstr>The Fourth Revolution of Industry and New Scenarios</vt:lpstr>
      <vt:lpstr>Why Italy will go on being one of the top manufacturing countries?</vt:lpstr>
      <vt:lpstr>What is the Italian Governament Doing?</vt:lpstr>
      <vt:lpstr>The Future of CDMOs</vt:lpstr>
      <vt:lpstr>The Big Pharma in Search of a New Business Model – New Opportunities for CDMOs</vt:lpstr>
      <vt:lpstr>New Business Model at the time of Industry 4.0 </vt:lpstr>
      <vt:lpstr>Michel Porter’s Generic Strategies Framework Revised </vt:lpstr>
      <vt:lpstr>The lesson of Marco Polo (by Italo Calvino)</vt:lpstr>
    </vt:vector>
  </TitlesOfParts>
  <Company>Dipartimento di Scienze Aziendali - Università di Firenze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Paci</dc:creator>
  <cp:lastModifiedBy>Farmindustria</cp:lastModifiedBy>
  <cp:revision>301</cp:revision>
  <cp:lastPrinted>2016-10-05T14:25:22Z</cp:lastPrinted>
  <dcterms:created xsi:type="dcterms:W3CDTF">2013-02-15T12:34:27Z</dcterms:created>
  <dcterms:modified xsi:type="dcterms:W3CDTF">2016-10-05T14:25:55Z</dcterms:modified>
</cp:coreProperties>
</file>