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5" r:id="rId3"/>
    <p:sldId id="311" r:id="rId4"/>
    <p:sldId id="312" r:id="rId5"/>
    <p:sldId id="310" r:id="rId6"/>
    <p:sldId id="795" r:id="rId7"/>
    <p:sldId id="805" r:id="rId8"/>
    <p:sldId id="796" r:id="rId9"/>
    <p:sldId id="314" r:id="rId10"/>
    <p:sldId id="313" r:id="rId11"/>
    <p:sldId id="803" r:id="rId12"/>
    <p:sldId id="316" r:id="rId13"/>
    <p:sldId id="315" r:id="rId14"/>
    <p:sldId id="318" r:id="rId15"/>
    <p:sldId id="319" r:id="rId16"/>
    <p:sldId id="320" r:id="rId17"/>
    <p:sldId id="325" r:id="rId18"/>
    <p:sldId id="324" r:id="rId19"/>
    <p:sldId id="326" r:id="rId20"/>
    <p:sldId id="327" r:id="rId21"/>
  </p:sldIdLst>
  <p:sldSz cx="12192000" cy="6858000"/>
  <p:notesSz cx="6669088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408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6" autoAdjust="0"/>
    <p:restoredTop sz="94624" autoAdjust="0"/>
  </p:normalViewPr>
  <p:slideViewPr>
    <p:cSldViewPr>
      <p:cViewPr varScale="1">
        <p:scale>
          <a:sx n="69" d="100"/>
          <a:sy n="69" d="100"/>
        </p:scale>
        <p:origin x="648" y="72"/>
      </p:cViewPr>
      <p:guideLst>
        <p:guide orient="horz" pos="2160"/>
        <p:guide pos="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81269-E239-4270-8659-446BA2C71B4C}" type="datetimeFigureOut">
              <a:rPr lang="it-IT" smtClean="0"/>
              <a:pPr/>
              <a:t>18/09/2018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55D76-09D4-417C-AB87-97A024A9A88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281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150" y="0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212" y="4715153"/>
            <a:ext cx="4890665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150" y="9430306"/>
            <a:ext cx="288993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96B06729-AA6B-4012-A4F4-86642BC4F01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22212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373FE1D-AE3C-4079-8E47-CA9E428D16BD}" type="slidenum">
              <a:rPr lang="it-IT" altLang="it-IT" sz="1200" baseline="0"/>
              <a:pPr/>
              <a:t>1</a:t>
            </a:fld>
            <a:endParaRPr lang="it-IT" altLang="it-IT" sz="1200" baseline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1419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10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9307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11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9078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12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2255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13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4827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14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9907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15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0700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16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78628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17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1515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18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8220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19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432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2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3204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20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860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3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6811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>
                <a:solidFill>
                  <a:srgbClr val="000000"/>
                </a:solidFill>
              </a:rPr>
              <a:pPr/>
              <a:t>4</a:t>
            </a:fld>
            <a:endParaRPr lang="it-IT" altLang="it-IT" sz="1200" baseline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1086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5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0189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6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3442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7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0001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8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5969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700BAD-4D09-40A4-944F-CA2FB600C2F5}" type="slidenum">
              <a:rPr lang="it-IT" altLang="it-IT" sz="1200" baseline="0"/>
              <a:pPr/>
              <a:t>9</a:t>
            </a:fld>
            <a:endParaRPr lang="it-IT" altLang="it-IT" sz="1200" baseline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73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1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8FC174-F65C-40FC-BE1F-F68EDBF1F43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4954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8DB1BB-A462-4293-A2E2-65CA1D917C6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0210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6E28B2-A282-42E7-9083-B023D59BE74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3538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F88BEC-75E7-47BF-B681-12850938A3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10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9CE32-5CD2-4833-93A6-C36450F1FE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82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2FA03-1395-45C2-B8FD-82DE94799C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009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2DFD28-8755-4038-86F0-1DFF18D64EE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5272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48FFA-5E60-4206-B9B7-BA04D4CFD8A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6940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CA497-5EE4-41DB-AE18-4360813DF89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470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673F82-2C0A-4CCD-8716-115EF0593C0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101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CBEECA-787B-4B69-A5A1-13BBD0C0AD8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47517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99E02690-170E-431B-97AB-5051C6AFF61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5888" y="2854449"/>
            <a:ext cx="103646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600" kern="0" baseline="0" dirty="0">
                <a:solidFill>
                  <a:schemeClr val="bg1"/>
                </a:solidFill>
                <a:latin typeface="Lucida Sans" pitchFamily="34" charset="0"/>
              </a:rPr>
              <a:t>Innovazione e Produzione di Valore</a:t>
            </a: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600" kern="0" baseline="0" dirty="0">
                <a:solidFill>
                  <a:schemeClr val="bg1"/>
                </a:solidFill>
                <a:latin typeface="Lucida Sans" pitchFamily="34" charset="0"/>
              </a:rPr>
              <a:t>L’industria del farmaco: un patrimonio </a:t>
            </a:r>
          </a:p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600" kern="0" baseline="0" dirty="0">
                <a:solidFill>
                  <a:schemeClr val="bg1"/>
                </a:solidFill>
                <a:latin typeface="Lucida Sans" pitchFamily="34" charset="0"/>
              </a:rPr>
              <a:t>che l’Italia non può perdere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15888" y="4564360"/>
            <a:ext cx="6400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377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1400" kern="0" baseline="0" dirty="0">
                <a:solidFill>
                  <a:schemeClr val="bg1"/>
                </a:solidFill>
                <a:latin typeface="Lucida Sans" pitchFamily="34" charset="0"/>
              </a:rPr>
              <a:t>Brindisi, 21 Settembre 2018</a:t>
            </a:r>
          </a:p>
          <a:p>
            <a:pPr defTabSz="914377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it-IT" sz="1400" kern="0" baseline="0" dirty="0">
              <a:solidFill>
                <a:schemeClr val="bg1"/>
              </a:solidFill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1424" y="304203"/>
            <a:ext cx="82089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Si consolida la crescita di investimenti ed export                      delle imprese del farmaco a capitale italiano </a:t>
            </a:r>
            <a:endParaRPr lang="it-IT" sz="2000" dirty="0">
              <a:solidFill>
                <a:srgbClr val="004080"/>
              </a:solidFill>
              <a:latin typeface="Lucida Sans" pitchFamily="34" charset="0"/>
              <a:ea typeface="MS Gothic" pitchFamily="49" charset="-128"/>
              <a:cs typeface="Lucida Sans" pitchFamily="34" charset="0"/>
            </a:endParaRPr>
          </a:p>
        </p:txBody>
      </p:sp>
      <p:sp>
        <p:nvSpPr>
          <p:cNvPr id="58" name="Text Box 25">
            <a:extLst>
              <a:ext uri="{FF2B5EF4-FFF2-40B4-BE49-F238E27FC236}">
                <a16:creationId xmlns:a16="http://schemas.microsoft.com/office/drawing/2014/main" id="{7816415C-8058-40FE-A801-C0780853C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1615" y="6232911"/>
            <a:ext cx="5733455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r" defTabSz="449263">
              <a:spcBef>
                <a:spcPts val="6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</a:rPr>
              <a:t>Fonte: elaborazioni </a:t>
            </a:r>
            <a:r>
              <a:rPr lang="it-IT" sz="1000" baseline="0" dirty="0" err="1">
                <a:solidFill>
                  <a:srgbClr val="004080"/>
                </a:solidFill>
                <a:latin typeface="Lucida Sans" pitchFamily="34" charset="0"/>
                <a:ea typeface="MS Gothic" pitchFamily="49" charset="-128"/>
              </a:rPr>
              <a:t>Farmindustria</a:t>
            </a: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</a:rPr>
              <a:t> su dati aziendali</a:t>
            </a:r>
          </a:p>
        </p:txBody>
      </p:sp>
      <p:sp>
        <p:nvSpPr>
          <p:cNvPr id="59" name="Text Box 1">
            <a:extLst>
              <a:ext uri="{FF2B5EF4-FFF2-40B4-BE49-F238E27FC236}">
                <a16:creationId xmlns:a16="http://schemas.microsoft.com/office/drawing/2014/main" id="{03382E30-B038-419C-B3D2-A702DFA59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1772816"/>
            <a:ext cx="4320480" cy="52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it-IT" altLang="it-IT" sz="1400" b="1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Vendite estere delle imprese del farmaco                    a capitale italiano</a:t>
            </a:r>
            <a:endParaRPr lang="it-IT" altLang="it-IT" sz="1200" baseline="0" dirty="0">
              <a:solidFill>
                <a:srgbClr val="004080"/>
              </a:solidFill>
              <a:latin typeface="Lucida Sans" pitchFamily="34" charset="0"/>
              <a:ea typeface="MS Gothic" pitchFamily="49" charset="-128"/>
              <a:cs typeface="Lucida Sans" pitchFamily="34" charset="0"/>
            </a:endParaRPr>
          </a:p>
        </p:txBody>
      </p:sp>
      <p:sp>
        <p:nvSpPr>
          <p:cNvPr id="60" name="Text Box 1">
            <a:extLst>
              <a:ext uri="{FF2B5EF4-FFF2-40B4-BE49-F238E27FC236}">
                <a16:creationId xmlns:a16="http://schemas.microsoft.com/office/drawing/2014/main" id="{3AF55835-B350-4951-AF52-F36A44EC0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2431293"/>
            <a:ext cx="1728193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2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Miliardi di euro</a:t>
            </a:r>
            <a:endParaRPr lang="it-IT" altLang="it-IT" sz="1100" baseline="0" dirty="0">
              <a:solidFill>
                <a:srgbClr val="004080"/>
              </a:solidFill>
              <a:latin typeface="Lucida Sans" pitchFamily="34" charset="0"/>
              <a:ea typeface="MS Gothic" pitchFamily="49" charset="-128"/>
              <a:cs typeface="Lucida Sans" pitchFamily="34" charset="0"/>
            </a:endParaRPr>
          </a:p>
        </p:txBody>
      </p:sp>
      <p:pic>
        <p:nvPicPr>
          <p:cNvPr id="61" name="Immagine 60">
            <a:extLst>
              <a:ext uri="{FF2B5EF4-FFF2-40B4-BE49-F238E27FC236}">
                <a16:creationId xmlns:a16="http://schemas.microsoft.com/office/drawing/2014/main" id="{C31849F6-06D7-44AC-A9ED-E842602A9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111" y="2870330"/>
            <a:ext cx="1532837" cy="2349476"/>
          </a:xfrm>
          <a:prstGeom prst="rect">
            <a:avLst/>
          </a:prstGeom>
        </p:spPr>
      </p:pic>
      <p:pic>
        <p:nvPicPr>
          <p:cNvPr id="62" name="Immagine 61">
            <a:extLst>
              <a:ext uri="{FF2B5EF4-FFF2-40B4-BE49-F238E27FC236}">
                <a16:creationId xmlns:a16="http://schemas.microsoft.com/office/drawing/2014/main" id="{53B7CEFB-AECD-4EC6-925C-C6D34CB80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3308" y="2820476"/>
            <a:ext cx="1626195" cy="2354110"/>
          </a:xfrm>
          <a:prstGeom prst="rect">
            <a:avLst/>
          </a:prstGeom>
        </p:spPr>
      </p:pic>
      <p:sp>
        <p:nvSpPr>
          <p:cNvPr id="63" name="Text Box 1">
            <a:extLst>
              <a:ext uri="{FF2B5EF4-FFF2-40B4-BE49-F238E27FC236}">
                <a16:creationId xmlns:a16="http://schemas.microsoft.com/office/drawing/2014/main" id="{89D9C44D-7FE9-4A72-A65F-4CD3B12C9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287" y="2427101"/>
            <a:ext cx="1986235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2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% sul fatturato totale</a:t>
            </a:r>
            <a:endParaRPr lang="it-IT" altLang="it-IT" sz="1100" baseline="0" dirty="0">
              <a:solidFill>
                <a:srgbClr val="004080"/>
              </a:solidFill>
              <a:latin typeface="Lucida Sans" pitchFamily="34" charset="0"/>
              <a:ea typeface="MS Gothic" pitchFamily="49" charset="-128"/>
              <a:cs typeface="Lucida Sans" pitchFamily="34" charset="0"/>
            </a:endParaRPr>
          </a:p>
        </p:txBody>
      </p:sp>
      <p:sp>
        <p:nvSpPr>
          <p:cNvPr id="64" name="Text Box 1">
            <a:extLst>
              <a:ext uri="{FF2B5EF4-FFF2-40B4-BE49-F238E27FC236}">
                <a16:creationId xmlns:a16="http://schemas.microsoft.com/office/drawing/2014/main" id="{2A6E25FD-69A1-4471-8DD3-8FA2B57ED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793" y="3945413"/>
            <a:ext cx="648072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400" b="1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3,1</a:t>
            </a:r>
            <a:endParaRPr lang="it-IT" altLang="it-IT" sz="1200" b="1" baseline="0" dirty="0">
              <a:solidFill>
                <a:srgbClr val="004080"/>
              </a:solidFill>
              <a:latin typeface="Lucida Sans" pitchFamily="34" charset="0"/>
              <a:ea typeface="MS Gothic" pitchFamily="49" charset="-128"/>
              <a:cs typeface="Lucida Sans" pitchFamily="34" charset="0"/>
            </a:endParaRPr>
          </a:p>
        </p:txBody>
      </p:sp>
      <p:sp>
        <p:nvSpPr>
          <p:cNvPr id="65" name="Text Box 1">
            <a:extLst>
              <a:ext uri="{FF2B5EF4-FFF2-40B4-BE49-F238E27FC236}">
                <a16:creationId xmlns:a16="http://schemas.microsoft.com/office/drawing/2014/main" id="{F09B32CA-C687-4EC3-BE8F-4EC8044EB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1478" y="2831591"/>
            <a:ext cx="648072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400" b="1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7,3</a:t>
            </a:r>
            <a:endParaRPr lang="it-IT" altLang="it-IT" sz="1200" b="1" baseline="0" dirty="0">
              <a:solidFill>
                <a:srgbClr val="004080"/>
              </a:solidFill>
              <a:latin typeface="Lucida Sans" pitchFamily="34" charset="0"/>
              <a:ea typeface="MS Gothic" pitchFamily="49" charset="-128"/>
              <a:cs typeface="Lucida Sans" pitchFamily="34" charset="0"/>
            </a:endParaRPr>
          </a:p>
        </p:txBody>
      </p:sp>
      <p:sp>
        <p:nvSpPr>
          <p:cNvPr id="66" name="Text Box 1">
            <a:extLst>
              <a:ext uri="{FF2B5EF4-FFF2-40B4-BE49-F238E27FC236}">
                <a16:creationId xmlns:a16="http://schemas.microsoft.com/office/drawing/2014/main" id="{7C9EE803-4C3D-40CC-8249-7676B9CB8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054" y="3713216"/>
            <a:ext cx="648072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400" b="1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49%</a:t>
            </a:r>
          </a:p>
        </p:txBody>
      </p:sp>
      <p:sp>
        <p:nvSpPr>
          <p:cNvPr id="67" name="Text Box 1">
            <a:extLst>
              <a:ext uri="{FF2B5EF4-FFF2-40B4-BE49-F238E27FC236}">
                <a16:creationId xmlns:a16="http://schemas.microsoft.com/office/drawing/2014/main" id="{60E9EEF9-E729-4D67-9659-51F2D46B9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7702" y="3257599"/>
            <a:ext cx="648072" cy="309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400" b="1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70%</a:t>
            </a:r>
          </a:p>
        </p:txBody>
      </p:sp>
      <p:sp>
        <p:nvSpPr>
          <p:cNvPr id="68" name="Text Box 1">
            <a:extLst>
              <a:ext uri="{FF2B5EF4-FFF2-40B4-BE49-F238E27FC236}">
                <a16:creationId xmlns:a16="http://schemas.microsoft.com/office/drawing/2014/main" id="{44F83138-A324-42C5-895A-26C15E418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278" y="5186858"/>
            <a:ext cx="64807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2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2017</a:t>
            </a:r>
          </a:p>
        </p:txBody>
      </p:sp>
      <p:sp>
        <p:nvSpPr>
          <p:cNvPr id="69" name="Text Box 1">
            <a:extLst>
              <a:ext uri="{FF2B5EF4-FFF2-40B4-BE49-F238E27FC236}">
                <a16:creationId xmlns:a16="http://schemas.microsoft.com/office/drawing/2014/main" id="{B8C9BC21-38FA-4EE0-855F-B7306ACA3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102" y="5186858"/>
            <a:ext cx="64807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2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2007</a:t>
            </a:r>
          </a:p>
        </p:txBody>
      </p:sp>
      <p:sp>
        <p:nvSpPr>
          <p:cNvPr id="70" name="Text Box 1">
            <a:extLst>
              <a:ext uri="{FF2B5EF4-FFF2-40B4-BE49-F238E27FC236}">
                <a16:creationId xmlns:a16="http://schemas.microsoft.com/office/drawing/2014/main" id="{6DE9908E-1252-4103-843F-2669C352D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198" y="5186858"/>
            <a:ext cx="64807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2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2017</a:t>
            </a:r>
          </a:p>
        </p:txBody>
      </p:sp>
      <p:sp>
        <p:nvSpPr>
          <p:cNvPr id="71" name="Text Box 1">
            <a:extLst>
              <a:ext uri="{FF2B5EF4-FFF2-40B4-BE49-F238E27FC236}">
                <a16:creationId xmlns:a16="http://schemas.microsoft.com/office/drawing/2014/main" id="{EAC3C305-F9E4-44F5-B536-828539B92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886" y="5186858"/>
            <a:ext cx="64807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2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2007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9EBD018D-2C43-4520-80AE-A7A57F6E1D2A}"/>
              </a:ext>
            </a:extLst>
          </p:cNvPr>
          <p:cNvSpPr txBox="1"/>
          <p:nvPr/>
        </p:nvSpPr>
        <p:spPr bwMode="auto">
          <a:xfrm>
            <a:off x="6163816" y="2058856"/>
            <a:ext cx="530125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Le imprese a capitale italiano si caratterizzano                                 per un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fatturato realizzato all’estero pari al 70% del totale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, in notevole crescita e significativamente                    più elevato rispetto alla media manifatturiera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7B11CDAA-5B54-45D4-B233-FD7122A8993B}"/>
              </a:ext>
            </a:extLst>
          </p:cNvPr>
          <p:cNvSpPr txBox="1"/>
          <p:nvPr/>
        </p:nvSpPr>
        <p:spPr bwMode="auto">
          <a:xfrm>
            <a:off x="6163816" y="3548377"/>
            <a:ext cx="5301254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Vendite estere più che raddoppiate                              negli ultimi 10 anni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 (da 3,1 miliardi nel 2007 a 7,3                nel 2017), non in un’ottica di delocalizzazione                                ma di presidio di nuovi mercati, che ha consentito di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rafforzare la presenza in Italia delle attività                      di R&amp;S e produzione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08881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11424" y="504259"/>
            <a:ext cx="105607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Industria farmaceutica tra i settori più </a:t>
            </a:r>
            <a:r>
              <a:rPr lang="it-IT" sz="2600" i="1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green</a:t>
            </a:r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 dell’industria</a:t>
            </a:r>
            <a:endParaRPr lang="it-IT" sz="2000" dirty="0">
              <a:solidFill>
                <a:srgbClr val="004080"/>
              </a:solidFill>
              <a:latin typeface="Lucida Sans" pitchFamily="34" charset="0"/>
              <a:ea typeface="MS Gothic" pitchFamily="49" charset="-128"/>
              <a:cs typeface="Lucida Sans" pitchFamily="34" charset="0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9FCBDE7-25B5-43A1-9325-B9AE8E432983}"/>
              </a:ext>
            </a:extLst>
          </p:cNvPr>
          <p:cNvSpPr/>
          <p:nvPr/>
        </p:nvSpPr>
        <p:spPr>
          <a:xfrm>
            <a:off x="964382" y="1867126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1400" b="1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Italia: indicatori di impatto ambientale dell’industria farmaceutica                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1CFD9884-937F-4019-A360-74658B8BC69F}"/>
              </a:ext>
            </a:extLst>
          </p:cNvPr>
          <p:cNvSpPr txBox="1"/>
          <p:nvPr/>
        </p:nvSpPr>
        <p:spPr bwMode="auto">
          <a:xfrm>
            <a:off x="2692574" y="3131590"/>
            <a:ext cx="852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-66%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6407D82-51C5-4587-B30E-73AFD8842E12}"/>
              </a:ext>
            </a:extLst>
          </p:cNvPr>
          <p:cNvSpPr txBox="1"/>
          <p:nvPr/>
        </p:nvSpPr>
        <p:spPr bwMode="auto">
          <a:xfrm>
            <a:off x="3846968" y="3134357"/>
            <a:ext cx="588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-19%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4773F7C-76D7-49CF-91F2-91770C70F81C}"/>
              </a:ext>
            </a:extLst>
          </p:cNvPr>
          <p:cNvSpPr txBox="1"/>
          <p:nvPr/>
        </p:nvSpPr>
        <p:spPr bwMode="auto">
          <a:xfrm>
            <a:off x="2692574" y="4632372"/>
            <a:ext cx="852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47%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CD4D5EDB-6E3A-4426-A847-A60B9AAA10D2}"/>
              </a:ext>
            </a:extLst>
          </p:cNvPr>
          <p:cNvSpPr txBox="1"/>
          <p:nvPr/>
        </p:nvSpPr>
        <p:spPr bwMode="auto">
          <a:xfrm>
            <a:off x="2692574" y="3858763"/>
            <a:ext cx="85283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-69%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255AACB-0679-4D17-B7CE-25393688AA1A}"/>
              </a:ext>
            </a:extLst>
          </p:cNvPr>
          <p:cNvSpPr txBox="1"/>
          <p:nvPr/>
        </p:nvSpPr>
        <p:spPr bwMode="auto">
          <a:xfrm>
            <a:off x="3856673" y="3858763"/>
            <a:ext cx="588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-18%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3C250ED-927F-4A8A-973E-AF6B788EC55C}"/>
              </a:ext>
            </a:extLst>
          </p:cNvPr>
          <p:cNvSpPr txBox="1"/>
          <p:nvPr/>
        </p:nvSpPr>
        <p:spPr bwMode="auto">
          <a:xfrm>
            <a:off x="3862181" y="4632372"/>
            <a:ext cx="588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32%</a:t>
            </a:r>
          </a:p>
        </p:txBody>
      </p:sp>
      <p:sp>
        <p:nvSpPr>
          <p:cNvPr id="26" name="Text Box 1">
            <a:extLst>
              <a:ext uri="{FF2B5EF4-FFF2-40B4-BE49-F238E27FC236}">
                <a16:creationId xmlns:a16="http://schemas.microsoft.com/office/drawing/2014/main" id="{280E07EE-0EFD-488A-BEDF-F292F21F5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382" y="2981443"/>
            <a:ext cx="1574062" cy="57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it-IT" altLang="it-IT" sz="12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Emissioni gas climalteranti       </a:t>
            </a:r>
            <a:r>
              <a:rPr lang="it-IT" altLang="it-IT" sz="7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(</a:t>
            </a:r>
            <a:r>
              <a:rPr lang="it-IT" altLang="it-IT" sz="700" baseline="0" dirty="0" err="1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var</a:t>
            </a:r>
            <a:r>
              <a:rPr lang="it-IT" altLang="it-IT" sz="7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. % cumulata 2006-2016)</a:t>
            </a:r>
            <a:endParaRPr lang="it-IT" altLang="it-IT" sz="1200" baseline="0" dirty="0">
              <a:solidFill>
                <a:srgbClr val="004080"/>
              </a:solidFill>
              <a:latin typeface="Lucida Sans" pitchFamily="34" charset="0"/>
              <a:ea typeface="MS Gothic" pitchFamily="49" charset="-128"/>
              <a:cs typeface="Lucida Sans" pitchFamily="34" charset="0"/>
            </a:endParaRPr>
          </a:p>
        </p:txBody>
      </p:sp>
      <p:sp>
        <p:nvSpPr>
          <p:cNvPr id="27" name="Text Box 1">
            <a:extLst>
              <a:ext uri="{FF2B5EF4-FFF2-40B4-BE49-F238E27FC236}">
                <a16:creationId xmlns:a16="http://schemas.microsoft.com/office/drawing/2014/main" id="{FDEFD22C-3EC0-4310-8F63-5D78C4C90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5903" y="2413147"/>
            <a:ext cx="1402060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100" b="1" i="1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Industria farmaceutica</a:t>
            </a:r>
          </a:p>
        </p:txBody>
      </p:sp>
      <p:sp>
        <p:nvSpPr>
          <p:cNvPr id="28" name="Text Box 1">
            <a:extLst>
              <a:ext uri="{FF2B5EF4-FFF2-40B4-BE49-F238E27FC236}">
                <a16:creationId xmlns:a16="http://schemas.microsoft.com/office/drawing/2014/main" id="{94F3BAE1-C34D-4A27-83E2-F7A2FC9D9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382" y="3703783"/>
            <a:ext cx="1440160" cy="57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it-IT" altLang="it-IT" sz="12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Consumi energetici           </a:t>
            </a:r>
            <a:r>
              <a:rPr lang="it-IT" altLang="it-IT" sz="7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(</a:t>
            </a:r>
            <a:r>
              <a:rPr lang="it-IT" altLang="it-IT" sz="700" baseline="0" dirty="0" err="1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var</a:t>
            </a:r>
            <a:r>
              <a:rPr lang="it-IT" altLang="it-IT" sz="7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. % cumulata 2005-2015)</a:t>
            </a:r>
            <a:endParaRPr lang="it-IT" altLang="it-IT" sz="1200" baseline="0" dirty="0">
              <a:solidFill>
                <a:srgbClr val="004080"/>
              </a:solidFill>
              <a:latin typeface="Lucida Sans" pitchFamily="34" charset="0"/>
              <a:ea typeface="MS Gothic" pitchFamily="49" charset="-128"/>
              <a:cs typeface="Lucida Sans" pitchFamily="34" charset="0"/>
            </a:endParaRPr>
          </a:p>
        </p:txBody>
      </p:sp>
      <p:sp>
        <p:nvSpPr>
          <p:cNvPr id="29" name="Text Box 1">
            <a:extLst>
              <a:ext uri="{FF2B5EF4-FFF2-40B4-BE49-F238E27FC236}">
                <a16:creationId xmlns:a16="http://schemas.microsoft.com/office/drawing/2014/main" id="{C49643FA-E674-4C11-AF83-9442B7FDE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383" y="4423531"/>
            <a:ext cx="1891257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it-IT" altLang="it-IT" sz="12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Investimenti in tecnologie «pulite»                   % sul tot. ambientali</a:t>
            </a:r>
            <a:endParaRPr lang="it-IT" altLang="it-IT" sz="700" baseline="0" dirty="0">
              <a:solidFill>
                <a:srgbClr val="004080"/>
              </a:solidFill>
              <a:latin typeface="Lucida Sans" pitchFamily="34" charset="0"/>
              <a:ea typeface="MS Gothic" pitchFamily="49" charset="-128"/>
              <a:cs typeface="Lucida Sans" pitchFamily="34" charset="0"/>
            </a:endParaRPr>
          </a:p>
        </p:txBody>
      </p:sp>
      <p:sp>
        <p:nvSpPr>
          <p:cNvPr id="30" name="Text Box 1">
            <a:extLst>
              <a:ext uri="{FF2B5EF4-FFF2-40B4-BE49-F238E27FC236}">
                <a16:creationId xmlns:a16="http://schemas.microsoft.com/office/drawing/2014/main" id="{96362C84-5E43-4EFE-9A8D-78F2E96D2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6238" y="2410574"/>
            <a:ext cx="1402060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100" b="1" i="1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Totale             industria</a:t>
            </a:r>
          </a:p>
        </p:txBody>
      </p: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DC558E4F-D35F-429D-9887-4D517767F87B}"/>
              </a:ext>
            </a:extLst>
          </p:cNvPr>
          <p:cNvCxnSpPr/>
          <p:nvPr/>
        </p:nvCxnSpPr>
        <p:spPr bwMode="auto">
          <a:xfrm>
            <a:off x="1036391" y="2914537"/>
            <a:ext cx="34089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EEC7B3D9-CD79-4AC1-B353-975636C89E65}"/>
              </a:ext>
            </a:extLst>
          </p:cNvPr>
          <p:cNvCxnSpPr/>
          <p:nvPr/>
        </p:nvCxnSpPr>
        <p:spPr bwMode="auto">
          <a:xfrm>
            <a:off x="1052280" y="5174231"/>
            <a:ext cx="34089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611B4A5-C59F-48F8-AB75-24C44EC63B9C}"/>
              </a:ext>
            </a:extLst>
          </p:cNvPr>
          <p:cNvSpPr txBox="1"/>
          <p:nvPr/>
        </p:nvSpPr>
        <p:spPr bwMode="auto">
          <a:xfrm>
            <a:off x="6163815" y="2433224"/>
            <a:ext cx="53084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La farmaceutica è tra i settori più attenti all’ambiente:                   in un decennio le imprese del farmaco hanno ridotto                                                  sia i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consumi energetici (-69%)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                                          sia le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emissioni di gas climalteranti (-66%)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4B83FAA-1FB2-48DC-A9C0-5B4538701D7E}"/>
              </a:ext>
            </a:extLst>
          </p:cNvPr>
          <p:cNvSpPr txBox="1"/>
          <p:nvPr/>
        </p:nvSpPr>
        <p:spPr bwMode="auto">
          <a:xfrm>
            <a:off x="6163816" y="3711384"/>
            <a:ext cx="53084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Inoltre circa la metà degli investimenti ambientali dell’industria farmaceutica è in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tecnologie «pulite»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,      che azzerano o riducono alla fonte l’inquinamento                                del processo produttivo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36" name="Rectangle 53">
            <a:extLst>
              <a:ext uri="{FF2B5EF4-FFF2-40B4-BE49-F238E27FC236}">
                <a16:creationId xmlns:a16="http://schemas.microsoft.com/office/drawing/2014/main" id="{F1DB9511-2571-48C7-8744-7C3127771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492" y="6223665"/>
            <a:ext cx="65817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</a:rPr>
              <a:t>Fonte: elaborazioni </a:t>
            </a:r>
            <a:r>
              <a:rPr lang="it-IT" sz="1000" baseline="0" dirty="0" err="1">
                <a:solidFill>
                  <a:srgbClr val="004080"/>
                </a:solidFill>
                <a:latin typeface="Lucida Sans" pitchFamily="34" charset="0"/>
              </a:rPr>
              <a:t>Farmindustria</a:t>
            </a: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</a:rPr>
              <a:t> su dati Istat, </a:t>
            </a:r>
            <a:r>
              <a:rPr lang="it-IT" sz="1000" baseline="0" dirty="0" err="1">
                <a:solidFill>
                  <a:srgbClr val="004080"/>
                </a:solidFill>
                <a:latin typeface="Lucida Sans" pitchFamily="34" charset="0"/>
              </a:rPr>
              <a:t>Eurostat</a:t>
            </a:r>
            <a:endParaRPr lang="it-IT" sz="1000" baseline="0" dirty="0">
              <a:solidFill>
                <a:srgbClr val="004080"/>
              </a:solidFill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49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Box 25"/>
          <p:cNvSpPr txBox="1">
            <a:spLocks noChangeArrowheads="1"/>
          </p:cNvSpPr>
          <p:nvPr/>
        </p:nvSpPr>
        <p:spPr bwMode="auto">
          <a:xfrm>
            <a:off x="7562777" y="6227788"/>
            <a:ext cx="3933825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defTabSz="449251">
              <a:spcBef>
                <a:spcPts val="625"/>
              </a:spcBef>
              <a:buClr>
                <a:srgbClr val="000000"/>
              </a:buClr>
              <a:buSzPct val="100000"/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</a:rPr>
              <a:t>Fonte: Farmindustria, Istat, </a:t>
            </a:r>
            <a:r>
              <a:rPr lang="it-IT" sz="1000" baseline="0" dirty="0" err="1">
                <a:solidFill>
                  <a:srgbClr val="004080"/>
                </a:solidFill>
                <a:latin typeface="Lucida Sans" pitchFamily="34" charset="0"/>
                <a:ea typeface="MS Gothic" pitchFamily="49" charset="-128"/>
              </a:rPr>
              <a:t>Aifa</a:t>
            </a:r>
            <a:endParaRPr lang="it-IT" sz="1000" baseline="0" dirty="0">
              <a:solidFill>
                <a:srgbClr val="004080"/>
              </a:solidFill>
              <a:latin typeface="Lucida Sans" pitchFamily="34" charset="0"/>
              <a:ea typeface="MS Gothic" pitchFamily="49" charset="-128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18CCF324-543F-4CDE-A126-C1766A051C00}"/>
              </a:ext>
            </a:extLst>
          </p:cNvPr>
          <p:cNvSpPr/>
          <p:nvPr/>
        </p:nvSpPr>
        <p:spPr bwMode="auto">
          <a:xfrm>
            <a:off x="1091496" y="2636912"/>
            <a:ext cx="936000" cy="936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0" name="Rettangolo 59">
            <a:extLst>
              <a:ext uri="{FF2B5EF4-FFF2-40B4-BE49-F238E27FC236}">
                <a16:creationId xmlns:a16="http://schemas.microsoft.com/office/drawing/2014/main" id="{5C43F89E-201F-4028-9CA7-584D248D92C1}"/>
              </a:ext>
            </a:extLst>
          </p:cNvPr>
          <p:cNvSpPr/>
          <p:nvPr/>
        </p:nvSpPr>
        <p:spPr>
          <a:xfrm>
            <a:off x="991404" y="2688437"/>
            <a:ext cx="1152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buClr>
                <a:srgbClr val="FF6600"/>
              </a:buClr>
            </a:pPr>
            <a:r>
              <a:rPr lang="it-IT" b="1" baseline="0" dirty="0">
                <a:solidFill>
                  <a:srgbClr val="FFFFFF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3               su 8</a:t>
            </a: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0E703061-D59B-40FD-A9A1-9A41882246F9}"/>
              </a:ext>
            </a:extLst>
          </p:cNvPr>
          <p:cNvSpPr/>
          <p:nvPr/>
        </p:nvSpPr>
        <p:spPr>
          <a:xfrm>
            <a:off x="983432" y="5161708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buClr>
                <a:srgbClr val="FF6600"/>
              </a:buClr>
            </a:pPr>
            <a:r>
              <a:rPr lang="it-IT" b="1" baseline="0" dirty="0">
                <a:solidFill>
                  <a:srgbClr val="FFFFFF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+6%</a:t>
            </a: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CC65C919-7226-4FDF-B399-B01A61A9D42F}"/>
              </a:ext>
            </a:extLst>
          </p:cNvPr>
          <p:cNvSpPr/>
          <p:nvPr/>
        </p:nvSpPr>
        <p:spPr bwMode="auto">
          <a:xfrm>
            <a:off x="1091496" y="4941272"/>
            <a:ext cx="936000" cy="936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id="{C6E3527E-7D0B-4D72-9356-36543C60E228}"/>
              </a:ext>
            </a:extLst>
          </p:cNvPr>
          <p:cNvSpPr/>
          <p:nvPr/>
        </p:nvSpPr>
        <p:spPr>
          <a:xfrm>
            <a:off x="983432" y="5013178"/>
            <a:ext cx="1152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buClr>
                <a:srgbClr val="FF6600"/>
              </a:buClr>
            </a:pPr>
            <a:r>
              <a:rPr lang="it-IT" b="1" baseline="0" dirty="0">
                <a:solidFill>
                  <a:srgbClr val="FFFFFF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700 mln</a:t>
            </a:r>
          </a:p>
        </p:txBody>
      </p:sp>
      <p:sp>
        <p:nvSpPr>
          <p:cNvPr id="64" name="Rettangolo 63">
            <a:extLst>
              <a:ext uri="{FF2B5EF4-FFF2-40B4-BE49-F238E27FC236}">
                <a16:creationId xmlns:a16="http://schemas.microsoft.com/office/drawing/2014/main" id="{CF40578D-20DB-451B-B9EC-EAD01BD86F48}"/>
              </a:ext>
            </a:extLst>
          </p:cNvPr>
          <p:cNvSpPr/>
          <p:nvPr/>
        </p:nvSpPr>
        <p:spPr>
          <a:xfrm>
            <a:off x="986971" y="1705220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buClr>
                <a:srgbClr val="FF6600"/>
              </a:buClr>
            </a:pPr>
            <a:r>
              <a:rPr lang="it-IT" b="1" baseline="0" dirty="0">
                <a:solidFill>
                  <a:srgbClr val="FFFFFF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+6%</a:t>
            </a: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52AC80AB-1672-41AE-983E-44EC4FDAE527}"/>
              </a:ext>
            </a:extLst>
          </p:cNvPr>
          <p:cNvSpPr/>
          <p:nvPr/>
        </p:nvSpPr>
        <p:spPr bwMode="auto">
          <a:xfrm>
            <a:off x="1091496" y="1484784"/>
            <a:ext cx="936000" cy="936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6" name="Rettangolo 65">
            <a:extLst>
              <a:ext uri="{FF2B5EF4-FFF2-40B4-BE49-F238E27FC236}">
                <a16:creationId xmlns:a16="http://schemas.microsoft.com/office/drawing/2014/main" id="{EFBEA0C3-747F-4CD3-9FB3-BB0CBE9528B5}"/>
              </a:ext>
            </a:extLst>
          </p:cNvPr>
          <p:cNvSpPr/>
          <p:nvPr/>
        </p:nvSpPr>
        <p:spPr>
          <a:xfrm>
            <a:off x="986971" y="1527411"/>
            <a:ext cx="1152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buClr>
                <a:srgbClr val="FF6600"/>
              </a:buClr>
            </a:pPr>
            <a:r>
              <a:rPr lang="it-IT" b="1" baseline="0" dirty="0">
                <a:solidFill>
                  <a:srgbClr val="FFFFFF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2,8 </a:t>
            </a:r>
            <a:r>
              <a:rPr lang="it-IT" b="1" baseline="0" dirty="0" err="1">
                <a:solidFill>
                  <a:srgbClr val="FFFFFF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mld</a:t>
            </a:r>
            <a:endParaRPr lang="it-IT" b="1" baseline="0" dirty="0">
              <a:solidFill>
                <a:srgbClr val="FFFFFF"/>
              </a:solidFill>
              <a:latin typeface="Lucida Sans" panose="020B0602030504020204" pitchFamily="34" charset="0"/>
              <a:ea typeface="Times New Roman" panose="02020603050405020304" pitchFamily="18" charset="0"/>
              <a:cs typeface="Lucida Sans" panose="020B0602030504020204" pitchFamily="34" charset="0"/>
            </a:endParaRPr>
          </a:p>
        </p:txBody>
      </p:sp>
      <p:sp>
        <p:nvSpPr>
          <p:cNvPr id="67" name="Rettangolo 66">
            <a:extLst>
              <a:ext uri="{FF2B5EF4-FFF2-40B4-BE49-F238E27FC236}">
                <a16:creationId xmlns:a16="http://schemas.microsoft.com/office/drawing/2014/main" id="{0E703061-D59B-40FD-A9A1-9A41882246F9}"/>
              </a:ext>
            </a:extLst>
          </p:cNvPr>
          <p:cNvSpPr/>
          <p:nvPr/>
        </p:nvSpPr>
        <p:spPr>
          <a:xfrm>
            <a:off x="983432" y="4009580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buClr>
                <a:srgbClr val="FF6600"/>
              </a:buClr>
            </a:pPr>
            <a:r>
              <a:rPr lang="it-IT" b="1" baseline="0" dirty="0">
                <a:solidFill>
                  <a:srgbClr val="FFFFFF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+6%</a:t>
            </a:r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CC65C919-7226-4FDF-B399-B01A61A9D42F}"/>
              </a:ext>
            </a:extLst>
          </p:cNvPr>
          <p:cNvSpPr/>
          <p:nvPr/>
        </p:nvSpPr>
        <p:spPr bwMode="auto">
          <a:xfrm>
            <a:off x="1091496" y="3789144"/>
            <a:ext cx="936000" cy="936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C6E3527E-7D0B-4D72-9356-36543C60E228}"/>
              </a:ext>
            </a:extLst>
          </p:cNvPr>
          <p:cNvSpPr/>
          <p:nvPr/>
        </p:nvSpPr>
        <p:spPr>
          <a:xfrm>
            <a:off x="983432" y="3768983"/>
            <a:ext cx="1152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buClr>
                <a:srgbClr val="FF6600"/>
              </a:buClr>
            </a:pPr>
            <a:r>
              <a:rPr lang="it-IT" b="1" baseline="0" dirty="0">
                <a:solidFill>
                  <a:srgbClr val="FFFFFF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≈   300</a:t>
            </a: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1055440" y="362744"/>
            <a:ext cx="10441160" cy="54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  <a:sym typeface="Apex New Medium"/>
              </a:rPr>
              <a:t>La Ricerca in Italia cresce in </a:t>
            </a:r>
            <a:r>
              <a:rPr lang="it-IT" sz="2600" i="1" baseline="0" dirty="0">
                <a:solidFill>
                  <a:srgbClr val="004080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  <a:sym typeface="Apex New Medium"/>
              </a:rPr>
              <a:t>partnership</a:t>
            </a: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  <a:sym typeface="Apex New Medium"/>
              </a:rPr>
              <a:t> e valorizza</a:t>
            </a:r>
          </a:p>
          <a:p>
            <a:pPr eaLnBrk="1" hangingPunct="1"/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  <a:sym typeface="Apex New Medium"/>
              </a:rPr>
              <a:t>le sue specializzazioni</a:t>
            </a:r>
            <a:endParaRPr lang="it-IT" sz="2600" baseline="0" dirty="0">
              <a:solidFill>
                <a:srgbClr val="004080"/>
              </a:solidFill>
              <a:latin typeface="Lucida Sans" pitchFamily="34" charset="0"/>
              <a:cs typeface="ＭＳ Ｐゴシック"/>
            </a:endParaRPr>
          </a:p>
        </p:txBody>
      </p:sp>
      <p:sp>
        <p:nvSpPr>
          <p:cNvPr id="71" name="CasellaDiTesto 70"/>
          <p:cNvSpPr txBox="1"/>
          <p:nvPr/>
        </p:nvSpPr>
        <p:spPr bwMode="auto">
          <a:xfrm>
            <a:off x="2171114" y="1678025"/>
            <a:ext cx="7669301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</a:rPr>
              <a:t>investiti in Ricerca e Innovazione </a:t>
            </a:r>
            <a:r>
              <a:rPr lang="it-IT" sz="1500" baseline="0" dirty="0">
                <a:solidFill>
                  <a:srgbClr val="00408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nel 2017 e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</a:rPr>
              <a:t>cresciuti del 22% in 5 anni</a:t>
            </a:r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, 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</a:rPr>
              <a:t>                                          </a:t>
            </a:r>
            <a:r>
              <a:rPr lang="it-IT" sz="1500" baseline="0" dirty="0">
                <a:solidFill>
                  <a:srgbClr val="00408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più della media europea (+16%)</a:t>
            </a:r>
          </a:p>
        </p:txBody>
      </p:sp>
      <p:sp>
        <p:nvSpPr>
          <p:cNvPr id="72" name="CasellaDiTesto 71"/>
          <p:cNvSpPr txBox="1"/>
          <p:nvPr/>
        </p:nvSpPr>
        <p:spPr bwMode="auto">
          <a:xfrm>
            <a:off x="2171112" y="2780930"/>
            <a:ext cx="8821432" cy="56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</a:rPr>
              <a:t>terapie avanzate sviluppate in Italia </a:t>
            </a:r>
            <a:r>
              <a:rPr lang="it-IT" sz="1500" baseline="0" dirty="0">
                <a:solidFill>
                  <a:srgbClr val="004080"/>
                </a:solidFill>
                <a:latin typeface="Lucida Sans" pitchFamily="34" charset="0"/>
              </a:rPr>
              <a:t>sul totale autorizzate in Europa,</a:t>
            </a:r>
          </a:p>
          <a:p>
            <a:pPr eaLnBrk="1" hangingPunct="1"/>
            <a:r>
              <a:rPr lang="it-IT" sz="1500" baseline="0" dirty="0">
                <a:solidFill>
                  <a:srgbClr val="004080"/>
                </a:solidFill>
                <a:latin typeface="Lucida Sans" pitchFamily="34" charset="0"/>
              </a:rPr>
              <a:t>un’area di eccellenza della nostra ricerca</a:t>
            </a:r>
          </a:p>
        </p:txBody>
      </p:sp>
      <p:sp>
        <p:nvSpPr>
          <p:cNvPr id="73" name="Text Box 25"/>
          <p:cNvSpPr txBox="1">
            <a:spLocks noChangeArrowheads="1"/>
          </p:cNvSpPr>
          <p:nvPr/>
        </p:nvSpPr>
        <p:spPr bwMode="auto">
          <a:xfrm>
            <a:off x="2171114" y="5253257"/>
            <a:ext cx="910946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</a:rPr>
              <a:t>investimenti annui in studi clinici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</a:rPr>
              <a:t>, </a:t>
            </a:r>
            <a:r>
              <a:rPr lang="it-IT" sz="1500" baseline="0" dirty="0">
                <a:solidFill>
                  <a:srgbClr val="004080"/>
                </a:solidFill>
                <a:latin typeface="Lucida Sans" pitchFamily="34" charset="0"/>
              </a:rPr>
              <a:t>un grande valore per i pazienti e per le strutture cliniche</a:t>
            </a:r>
          </a:p>
        </p:txBody>
      </p:sp>
      <p:sp>
        <p:nvSpPr>
          <p:cNvPr id="74" name="CasellaDiTesto 73"/>
          <p:cNvSpPr txBox="1"/>
          <p:nvPr/>
        </p:nvSpPr>
        <p:spPr bwMode="auto">
          <a:xfrm>
            <a:off x="2171112" y="3933058"/>
            <a:ext cx="9181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</a:rPr>
              <a:t>farmaci biotech in sviluppo in Italia, </a:t>
            </a:r>
            <a:r>
              <a:rPr lang="it-IT" sz="1500" baseline="0" dirty="0">
                <a:solidFill>
                  <a:srgbClr val="004080"/>
                </a:solidFill>
                <a:latin typeface="Lucida Sans" pitchFamily="34" charset="0"/>
              </a:rPr>
              <a:t>una delle specializzazioni del nostro Paese insieme a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</a:rPr>
              <a:t>vaccini</a:t>
            </a:r>
            <a:r>
              <a:rPr lang="it-IT" sz="1500" baseline="0" dirty="0">
                <a:solidFill>
                  <a:srgbClr val="004080"/>
                </a:solidFill>
                <a:latin typeface="Lucida Sans" pitchFamily="34" charset="0"/>
              </a:rPr>
              <a:t>,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</a:rPr>
              <a:t>emoderivati</a:t>
            </a:r>
            <a:r>
              <a:rPr lang="it-IT" sz="1500" baseline="0" dirty="0">
                <a:solidFill>
                  <a:srgbClr val="004080"/>
                </a:solidFill>
                <a:latin typeface="Lucida Sans" pitchFamily="34" charset="0"/>
              </a:rPr>
              <a:t>,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</a:rPr>
              <a:t>farmaci orfani</a:t>
            </a:r>
          </a:p>
        </p:txBody>
      </p:sp>
    </p:spTree>
    <p:extLst>
      <p:ext uri="{BB962C8B-B14F-4D97-AF65-F5344CB8AC3E}">
        <p14:creationId xmlns:p14="http://schemas.microsoft.com/office/powerpoint/2010/main" val="4283927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3"/>
          <p:cNvSpPr>
            <a:spLocks noChangeArrowheads="1"/>
          </p:cNvSpPr>
          <p:nvPr/>
        </p:nvSpPr>
        <p:spPr bwMode="auto">
          <a:xfrm>
            <a:off x="4871864" y="6223666"/>
            <a:ext cx="65817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</a:rPr>
              <a:t>Fonte: Confindustria, </a:t>
            </a:r>
            <a:r>
              <a:rPr lang="it-IT" sz="1000" baseline="0" dirty="0" err="1">
                <a:solidFill>
                  <a:srgbClr val="004080"/>
                </a:solidFill>
                <a:latin typeface="Lucida Sans" pitchFamily="34" charset="0"/>
              </a:rPr>
              <a:t>Farmindustria</a:t>
            </a:r>
            <a:endParaRPr lang="it-IT" sz="1000" baseline="0" dirty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59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983432" y="438405"/>
            <a:ext cx="87849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Il valore delle imprese del farmaco nel Mezzogiorno</a:t>
            </a:r>
          </a:p>
        </p:txBody>
      </p:sp>
      <p:sp>
        <p:nvSpPr>
          <p:cNvPr id="62" name="Text Box 1"/>
          <p:cNvSpPr txBox="1">
            <a:spLocks noChangeArrowheads="1"/>
          </p:cNvSpPr>
          <p:nvPr/>
        </p:nvSpPr>
        <p:spPr bwMode="auto">
          <a:xfrm>
            <a:off x="983432" y="1608131"/>
            <a:ext cx="4968552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400" b="1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Crescita dell’export farmaceutico                                         tra il 2007 e il 2017                                                       </a:t>
            </a:r>
            <a:r>
              <a:rPr lang="it-IT" altLang="it-IT" sz="12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(</a:t>
            </a:r>
            <a:r>
              <a:rPr lang="it-IT" altLang="it-IT" sz="1200" baseline="0" dirty="0" err="1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var</a:t>
            </a:r>
            <a:r>
              <a:rPr lang="it-IT" altLang="it-IT" sz="12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. % cumulata)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004E21-1FB6-4813-936B-961D48EC7EFF}"/>
              </a:ext>
            </a:extLst>
          </p:cNvPr>
          <p:cNvSpPr txBox="1"/>
          <p:nvPr/>
        </p:nvSpPr>
        <p:spPr bwMode="auto">
          <a:xfrm>
            <a:off x="5951984" y="1786296"/>
            <a:ext cx="5548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La presenza farmaceutica nel Mezzogiorno si concentra               in Abruzzo, Campania, Puglia e in Sicilia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7997DE6-8080-4CE1-8784-628DFD4B278B}"/>
              </a:ext>
            </a:extLst>
          </p:cNvPr>
          <p:cNvSpPr txBox="1"/>
          <p:nvPr/>
        </p:nvSpPr>
        <p:spPr bwMode="auto">
          <a:xfrm>
            <a:off x="5951984" y="2820186"/>
            <a:ext cx="42484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Complessivamente nel Sud operano circa                       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13 mila addetti diretti e nell’indotto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48DC305-BA83-40F0-92B2-E8EF67D7CFA4}"/>
              </a:ext>
            </a:extLst>
          </p:cNvPr>
          <p:cNvSpPr txBox="1"/>
          <p:nvPr/>
        </p:nvSpPr>
        <p:spPr bwMode="auto">
          <a:xfrm>
            <a:off x="5951984" y="3884855"/>
            <a:ext cx="540479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Rispetto al totale nazionale il Sud rappresenta il                            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6% dell’occupazione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 e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13% dell’export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,                       grazie a una crescita che negli ultimi 10 anni ha portato                 a più che raddoppiare il valore delle esportazioni                          (un risultato migliore della media europea e della Germania)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B9BAEB89-1548-4932-AEE9-73C6F6F0E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790" y="2358321"/>
            <a:ext cx="3416074" cy="2737341"/>
          </a:xfrm>
          <a:prstGeom prst="rect">
            <a:avLst/>
          </a:prstGeom>
        </p:spPr>
      </p:pic>
      <p:sp>
        <p:nvSpPr>
          <p:cNvPr id="15" name="Rectangle 20">
            <a:extLst>
              <a:ext uri="{FF2B5EF4-FFF2-40B4-BE49-F238E27FC236}">
                <a16:creationId xmlns:a16="http://schemas.microsoft.com/office/drawing/2014/main" id="{E76B9F3E-7191-4823-B3E6-67570AF16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2410841"/>
            <a:ext cx="420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100" baseline="0" dirty="0">
                <a:solidFill>
                  <a:srgbClr val="204080"/>
                </a:solidFill>
                <a:latin typeface="Lucida Sans" panose="020B0602030504020204" pitchFamily="34" charset="0"/>
              </a:rPr>
              <a:t>160%</a:t>
            </a:r>
            <a:endParaRPr lang="it-IT" altLang="it-IT" baseline="0" dirty="0">
              <a:solidFill>
                <a:srgbClr val="000000"/>
              </a:solidFill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3890CEBD-B44B-4D0F-8E7A-C1D65ADA2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2718670"/>
            <a:ext cx="420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100" baseline="0" dirty="0">
                <a:solidFill>
                  <a:srgbClr val="204080"/>
                </a:solidFill>
                <a:latin typeface="Lucida Sans" panose="020B0602030504020204" pitchFamily="34" charset="0"/>
              </a:rPr>
              <a:t>140%</a:t>
            </a:r>
            <a:endParaRPr lang="it-IT" altLang="it-IT" baseline="0" dirty="0">
              <a:solidFill>
                <a:srgbClr val="000000"/>
              </a:solidFill>
            </a:endParaRPr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FCFE1491-A127-4C24-A1BC-3FE700CF3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3334328"/>
            <a:ext cx="420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100" baseline="0" dirty="0">
                <a:solidFill>
                  <a:srgbClr val="204080"/>
                </a:solidFill>
                <a:latin typeface="Lucida Sans" panose="020B0602030504020204" pitchFamily="34" charset="0"/>
              </a:rPr>
              <a:t>100%</a:t>
            </a:r>
            <a:endParaRPr lang="it-IT" altLang="it-IT" baseline="0" dirty="0">
              <a:solidFill>
                <a:srgbClr val="000000"/>
              </a:solidFill>
            </a:endParaRP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02D18CDD-D102-4DBB-BED6-C6753BEA9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3949987"/>
            <a:ext cx="420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100" baseline="0" dirty="0">
                <a:solidFill>
                  <a:srgbClr val="204080"/>
                </a:solidFill>
                <a:latin typeface="Lucida Sans" panose="020B0602030504020204" pitchFamily="34" charset="0"/>
              </a:rPr>
              <a:t>60%</a:t>
            </a:r>
            <a:endParaRPr lang="it-IT" altLang="it-IT" baseline="0" dirty="0">
              <a:solidFill>
                <a:srgbClr val="000000"/>
              </a:solidFill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4EE79DD6-A79E-40A7-AA75-697262C76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4565646"/>
            <a:ext cx="420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100" baseline="0" dirty="0">
                <a:solidFill>
                  <a:srgbClr val="204080"/>
                </a:solidFill>
                <a:latin typeface="Lucida Sans" panose="020B0602030504020204" pitchFamily="34" charset="0"/>
              </a:rPr>
              <a:t>20%</a:t>
            </a:r>
            <a:endParaRPr lang="it-IT" altLang="it-IT" baseline="0" dirty="0">
              <a:solidFill>
                <a:srgbClr val="000000"/>
              </a:solidFill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6155132E-6374-48B7-B4F8-F448C5BBC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4873477"/>
            <a:ext cx="420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100" baseline="0" dirty="0">
                <a:solidFill>
                  <a:srgbClr val="204080"/>
                </a:solidFill>
                <a:latin typeface="Lucida Sans" panose="020B0602030504020204" pitchFamily="34" charset="0"/>
              </a:rPr>
              <a:t>0%</a:t>
            </a:r>
            <a:endParaRPr lang="it-IT" altLang="it-IT" baseline="0" dirty="0">
              <a:solidFill>
                <a:srgbClr val="000000"/>
              </a:solidFill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86793557-ADB8-4917-AA47-0FC636FF97D3}"/>
              </a:ext>
            </a:extLst>
          </p:cNvPr>
          <p:cNvSpPr/>
          <p:nvPr/>
        </p:nvSpPr>
        <p:spPr>
          <a:xfrm>
            <a:off x="1521199" y="5054987"/>
            <a:ext cx="11493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Sud Italia</a:t>
            </a: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6AC8ECB4-4CF0-416E-98CB-4F507A5655AB}"/>
              </a:ext>
            </a:extLst>
          </p:cNvPr>
          <p:cNvSpPr/>
          <p:nvPr/>
        </p:nvSpPr>
        <p:spPr>
          <a:xfrm>
            <a:off x="2691762" y="5054987"/>
            <a:ext cx="92486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Germania</a:t>
            </a: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97D30D55-E75E-43E5-BD6B-2CB10BF870E2}"/>
              </a:ext>
            </a:extLst>
          </p:cNvPr>
          <p:cNvSpPr/>
          <p:nvPr/>
        </p:nvSpPr>
        <p:spPr>
          <a:xfrm>
            <a:off x="3829064" y="5054987"/>
            <a:ext cx="8062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Ue28</a:t>
            </a:r>
          </a:p>
        </p:txBody>
      </p:sp>
      <p:sp>
        <p:nvSpPr>
          <p:cNvPr id="24" name="Rectangle 20">
            <a:extLst>
              <a:ext uri="{FF2B5EF4-FFF2-40B4-BE49-F238E27FC236}">
                <a16:creationId xmlns:a16="http://schemas.microsoft.com/office/drawing/2014/main" id="{C79DE8EA-CA8A-4A9C-8093-869ED31CE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4257816"/>
            <a:ext cx="420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100" baseline="0" dirty="0">
                <a:solidFill>
                  <a:srgbClr val="204080"/>
                </a:solidFill>
                <a:latin typeface="Lucida Sans" panose="020B0602030504020204" pitchFamily="34" charset="0"/>
              </a:rPr>
              <a:t>40%</a:t>
            </a:r>
            <a:endParaRPr lang="it-IT" altLang="it-IT" baseline="0" dirty="0">
              <a:solidFill>
                <a:srgbClr val="000000"/>
              </a:solidFill>
            </a:endParaRPr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02C5157E-3C83-4568-8334-DEB33CBC1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3642157"/>
            <a:ext cx="420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100" baseline="0" dirty="0">
                <a:solidFill>
                  <a:srgbClr val="204080"/>
                </a:solidFill>
                <a:latin typeface="Lucida Sans" panose="020B0602030504020204" pitchFamily="34" charset="0"/>
              </a:rPr>
              <a:t>80%</a:t>
            </a:r>
            <a:endParaRPr lang="it-IT" altLang="it-IT" baseline="0" dirty="0">
              <a:solidFill>
                <a:srgbClr val="000000"/>
              </a:solidFill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6E810622-9BEB-4076-934D-FF95DF728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3026499"/>
            <a:ext cx="420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100" baseline="0" dirty="0">
                <a:solidFill>
                  <a:srgbClr val="204080"/>
                </a:solidFill>
                <a:latin typeface="Lucida Sans" panose="020B0602030504020204" pitchFamily="34" charset="0"/>
              </a:rPr>
              <a:t>120%</a:t>
            </a:r>
            <a:endParaRPr lang="it-IT" altLang="it-IT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6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Immagine 55">
            <a:extLst>
              <a:ext uri="{FF2B5EF4-FFF2-40B4-BE49-F238E27FC236}">
                <a16:creationId xmlns:a16="http://schemas.microsoft.com/office/drawing/2014/main" id="{CEB205E4-458A-480A-AD8C-CA914D5490E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0149" y="1264733"/>
            <a:ext cx="5791702" cy="4328535"/>
          </a:xfrm>
          <a:prstGeom prst="rect">
            <a:avLst/>
          </a:prstGeom>
        </p:spPr>
      </p:pic>
      <p:sp>
        <p:nvSpPr>
          <p:cNvPr id="10" name="Rectangle 53"/>
          <p:cNvSpPr>
            <a:spLocks noChangeArrowheads="1"/>
          </p:cNvSpPr>
          <p:nvPr/>
        </p:nvSpPr>
        <p:spPr bwMode="auto">
          <a:xfrm>
            <a:off x="4871864" y="6223666"/>
            <a:ext cx="65817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</a:rPr>
              <a:t>Fonte: elaborazioni su dati Istat, </a:t>
            </a:r>
            <a:r>
              <a:rPr lang="it-IT" sz="1000" baseline="0" dirty="0" err="1">
                <a:solidFill>
                  <a:srgbClr val="004080"/>
                </a:solidFill>
                <a:latin typeface="Lucida Sans" pitchFamily="34" charset="0"/>
              </a:rPr>
              <a:t>Farmindustria</a:t>
            </a:r>
            <a:endParaRPr lang="it-IT" sz="1000" baseline="0" dirty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11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55440" y="296100"/>
            <a:ext cx="104411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Puglia: l’industria farmaceutica tra i settori trainanti dell’economia, grazie a investimenti in produzione e Ricerca</a:t>
            </a:r>
          </a:p>
        </p:txBody>
      </p:sp>
      <p:sp>
        <p:nvSpPr>
          <p:cNvPr id="29" name="Text Box 1">
            <a:extLst>
              <a:ext uri="{FF2B5EF4-FFF2-40B4-BE49-F238E27FC236}">
                <a16:creationId xmlns:a16="http://schemas.microsoft.com/office/drawing/2014/main" id="{496A997F-FD60-4F45-BCCF-A3103D3D7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1628800"/>
            <a:ext cx="4464496" cy="49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it-IT" altLang="it-IT" sz="1400" b="1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Crescita dell’export tra il 2007 e il 2017                   </a:t>
            </a:r>
            <a:r>
              <a:rPr lang="it-IT" altLang="it-IT" sz="12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(</a:t>
            </a:r>
            <a:r>
              <a:rPr lang="it-IT" altLang="it-IT" sz="1200" baseline="0" dirty="0" err="1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var</a:t>
            </a:r>
            <a:r>
              <a:rPr lang="it-IT" altLang="it-IT" sz="12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. % cumulata)</a:t>
            </a: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34AC868C-97EA-4AE6-BCED-E6A2E337B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769" y="2227985"/>
            <a:ext cx="420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100" baseline="0" dirty="0">
                <a:solidFill>
                  <a:srgbClr val="204080"/>
                </a:solidFill>
                <a:latin typeface="Lucida Sans" panose="020B0602030504020204" pitchFamily="34" charset="0"/>
              </a:rPr>
              <a:t>250%</a:t>
            </a:r>
            <a:endParaRPr lang="it-IT" altLang="it-IT" baseline="0" dirty="0">
              <a:solidFill>
                <a:srgbClr val="000000"/>
              </a:solidFill>
            </a:endParaRPr>
          </a:p>
        </p:txBody>
      </p:sp>
      <p:sp>
        <p:nvSpPr>
          <p:cNvPr id="32" name="Rectangle 20">
            <a:extLst>
              <a:ext uri="{FF2B5EF4-FFF2-40B4-BE49-F238E27FC236}">
                <a16:creationId xmlns:a16="http://schemas.microsoft.com/office/drawing/2014/main" id="{CD5E407E-E4DE-44D8-88C5-49109F3C5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769" y="2721756"/>
            <a:ext cx="420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100" baseline="0" dirty="0">
                <a:solidFill>
                  <a:srgbClr val="204080"/>
                </a:solidFill>
                <a:latin typeface="Lucida Sans" panose="020B0602030504020204" pitchFamily="34" charset="0"/>
              </a:rPr>
              <a:t>200%</a:t>
            </a:r>
            <a:endParaRPr lang="it-IT" altLang="it-IT" baseline="0" dirty="0">
              <a:solidFill>
                <a:srgbClr val="000000"/>
              </a:solidFill>
            </a:endParaRP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FEEA1EC2-772D-4808-BA40-F3396C7F6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769" y="3215527"/>
            <a:ext cx="420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100" baseline="0" dirty="0">
                <a:solidFill>
                  <a:srgbClr val="204080"/>
                </a:solidFill>
                <a:latin typeface="Lucida Sans" panose="020B0602030504020204" pitchFamily="34" charset="0"/>
              </a:rPr>
              <a:t>150%</a:t>
            </a:r>
            <a:endParaRPr lang="it-IT" altLang="it-IT" baseline="0" dirty="0">
              <a:solidFill>
                <a:srgbClr val="000000"/>
              </a:solidFill>
            </a:endParaRP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E65028D9-3564-41F5-9D1D-438323CFB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769" y="3709298"/>
            <a:ext cx="420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100" baseline="0" dirty="0">
                <a:solidFill>
                  <a:srgbClr val="204080"/>
                </a:solidFill>
                <a:latin typeface="Lucida Sans" panose="020B0602030504020204" pitchFamily="34" charset="0"/>
              </a:rPr>
              <a:t>100%</a:t>
            </a:r>
            <a:endParaRPr lang="it-IT" altLang="it-IT" baseline="0" dirty="0">
              <a:solidFill>
                <a:srgbClr val="000000"/>
              </a:solidFill>
            </a:endParaRPr>
          </a:p>
        </p:txBody>
      </p:sp>
      <p:sp>
        <p:nvSpPr>
          <p:cNvPr id="35" name="Rectangle 20">
            <a:extLst>
              <a:ext uri="{FF2B5EF4-FFF2-40B4-BE49-F238E27FC236}">
                <a16:creationId xmlns:a16="http://schemas.microsoft.com/office/drawing/2014/main" id="{1DA83CB6-24E6-48F4-9F4D-608833558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769" y="4203069"/>
            <a:ext cx="420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100" baseline="0" dirty="0">
                <a:solidFill>
                  <a:srgbClr val="204080"/>
                </a:solidFill>
                <a:latin typeface="Lucida Sans" panose="020B0602030504020204" pitchFamily="34" charset="0"/>
              </a:rPr>
              <a:t>50%</a:t>
            </a:r>
            <a:endParaRPr lang="it-IT" altLang="it-IT" baseline="0" dirty="0">
              <a:solidFill>
                <a:srgbClr val="000000"/>
              </a:solidFill>
            </a:endParaRPr>
          </a:p>
        </p:txBody>
      </p:sp>
      <p:sp>
        <p:nvSpPr>
          <p:cNvPr id="36" name="Rectangle 20">
            <a:extLst>
              <a:ext uri="{FF2B5EF4-FFF2-40B4-BE49-F238E27FC236}">
                <a16:creationId xmlns:a16="http://schemas.microsoft.com/office/drawing/2014/main" id="{FC193C72-36DE-4601-9387-50068417A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769" y="4696841"/>
            <a:ext cx="42048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it-IT" altLang="it-IT" sz="1100" baseline="0" dirty="0">
                <a:solidFill>
                  <a:srgbClr val="204080"/>
                </a:solidFill>
                <a:latin typeface="Lucida Sans" panose="020B0602030504020204" pitchFamily="34" charset="0"/>
              </a:rPr>
              <a:t>0%</a:t>
            </a:r>
            <a:endParaRPr lang="it-IT" altLang="it-IT" baseline="0" dirty="0">
              <a:solidFill>
                <a:srgbClr val="000000"/>
              </a:solidFill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70CAA181-F41E-49E2-91B8-902F0D92B1D2}"/>
              </a:ext>
            </a:extLst>
          </p:cNvPr>
          <p:cNvSpPr/>
          <p:nvPr/>
        </p:nvSpPr>
        <p:spPr>
          <a:xfrm>
            <a:off x="1586978" y="4872131"/>
            <a:ext cx="1149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Farmaceutica                    </a:t>
            </a:r>
            <a:r>
              <a:rPr lang="it-IT" sz="1000" baseline="0" dirty="0" err="1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Bari+Brindisi</a:t>
            </a:r>
            <a:endParaRPr lang="it-IT" sz="1000" baseline="0" dirty="0">
              <a:solidFill>
                <a:srgbClr val="004080"/>
              </a:solidFill>
              <a:latin typeface="Lucida Sans" pitchFamily="34" charset="0"/>
              <a:ea typeface="ＭＳ Ｐゴシック"/>
            </a:endParaRP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F300395D-B791-4823-8CF9-257140CA887E}"/>
              </a:ext>
            </a:extLst>
          </p:cNvPr>
          <p:cNvSpPr/>
          <p:nvPr/>
        </p:nvSpPr>
        <p:spPr>
          <a:xfrm>
            <a:off x="3717193" y="4872131"/>
            <a:ext cx="1149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Manifattura               Sud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F2E821A6-D292-484A-A281-1DCCB0F9EE57}"/>
              </a:ext>
            </a:extLst>
          </p:cNvPr>
          <p:cNvSpPr/>
          <p:nvPr/>
        </p:nvSpPr>
        <p:spPr>
          <a:xfrm>
            <a:off x="2649141" y="4872131"/>
            <a:ext cx="1149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Farmaceutica               Germania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25BFD0FE-F7A4-4F87-81D1-19013EE7C97D}"/>
              </a:ext>
            </a:extLst>
          </p:cNvPr>
          <p:cNvSpPr/>
          <p:nvPr/>
        </p:nvSpPr>
        <p:spPr>
          <a:xfrm>
            <a:off x="6163817" y="1457656"/>
            <a:ext cx="52897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cs typeface="Lucida Sans" pitchFamily="34" charset="0"/>
              </a:rPr>
              <a:t>2.800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cs typeface="Lucida Sans" pitchFamily="34" charset="0"/>
              </a:rPr>
              <a:t> addetti diretti e con l’indotto</a:t>
            </a:r>
          </a:p>
        </p:txBody>
      </p:sp>
      <p:sp>
        <p:nvSpPr>
          <p:cNvPr id="52" name="Rettangolo 51">
            <a:extLst>
              <a:ext uri="{FF2B5EF4-FFF2-40B4-BE49-F238E27FC236}">
                <a16:creationId xmlns:a16="http://schemas.microsoft.com/office/drawing/2014/main" id="{47598D56-0462-445F-BD6E-4CE63B01D880}"/>
              </a:ext>
            </a:extLst>
          </p:cNvPr>
          <p:cNvSpPr/>
          <p:nvPr/>
        </p:nvSpPr>
        <p:spPr>
          <a:xfrm>
            <a:off x="6163818" y="1925225"/>
            <a:ext cx="52897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cs typeface="Lucida Sans" pitchFamily="34" charset="0"/>
              </a:rPr>
              <a:t>6</a:t>
            </a:r>
            <a:r>
              <a:rPr lang="it-IT" sz="1600" b="1" dirty="0">
                <a:solidFill>
                  <a:srgbClr val="FF6600"/>
                </a:solidFill>
                <a:latin typeface="Lucida Sans" pitchFamily="34" charset="0"/>
                <a:cs typeface="Lucida Sans" pitchFamily="34" charset="0"/>
              </a:rPr>
              <a:t>a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cs typeface="Lucida Sans" pitchFamily="34" charset="0"/>
              </a:rPr>
              <a:t> regione per export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cs typeface="Lucida Sans" pitchFamily="34" charset="0"/>
              </a:rPr>
              <a:t> farmaceutico                                              (4,4% del totale nazionale),                                                                  con circa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cs typeface="Lucida Sans" pitchFamily="34" charset="0"/>
              </a:rPr>
              <a:t>1,1 miliardi di euro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cs typeface="Lucida Sans" pitchFamily="34" charset="0"/>
              </a:rPr>
              <a:t> nel 2017 </a:t>
            </a: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7BF29271-EE3B-4CB8-9652-E279FEDE3E86}"/>
              </a:ext>
            </a:extLst>
          </p:cNvPr>
          <p:cNvSpPr/>
          <p:nvPr/>
        </p:nvSpPr>
        <p:spPr>
          <a:xfrm>
            <a:off x="6456040" y="4171727"/>
            <a:ext cx="48535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cs typeface="Lucida Sans" pitchFamily="34" charset="0"/>
              </a:rPr>
              <a:t>Nelle due province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cs typeface="Lucida Sans" pitchFamily="34" charset="0"/>
              </a:rPr>
              <a:t>, la farmaceutica è fra i settori trainanti dell’economia con un peso dell’export                    pari al 24% del totale manifatturiero (2017)</a:t>
            </a: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C825BEA7-A144-430A-B683-435C565E0BAF}"/>
              </a:ext>
            </a:extLst>
          </p:cNvPr>
          <p:cNvSpPr/>
          <p:nvPr/>
        </p:nvSpPr>
        <p:spPr>
          <a:xfrm>
            <a:off x="6456040" y="2925806"/>
            <a:ext cx="48535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cs typeface="Lucida Sans" pitchFamily="34" charset="0"/>
              </a:rPr>
              <a:t>Brindisi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cs typeface="Lucida Sans" pitchFamily="34" charset="0"/>
              </a:rPr>
              <a:t> fra le principali province                                              per peso degli addetti sul totale manifatturiero</a:t>
            </a: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F5FFA6B0-8C63-4E50-8D55-212AA8F046E6}"/>
              </a:ext>
            </a:extLst>
          </p:cNvPr>
          <p:cNvSpPr/>
          <p:nvPr/>
        </p:nvSpPr>
        <p:spPr>
          <a:xfrm>
            <a:off x="6456040" y="3548767"/>
            <a:ext cx="48535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cs typeface="Lucida Sans" pitchFamily="34" charset="0"/>
              </a:rPr>
              <a:t>Bari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cs typeface="Lucida Sans" pitchFamily="34" charset="0"/>
              </a:rPr>
              <a:t> fra le principali province (7</a:t>
            </a:r>
            <a:r>
              <a:rPr lang="it-IT" sz="1400" dirty="0">
                <a:solidFill>
                  <a:srgbClr val="004080"/>
                </a:solidFill>
                <a:latin typeface="Lucida Sans" pitchFamily="34" charset="0"/>
                <a:cs typeface="Lucida Sans" pitchFamily="34" charset="0"/>
              </a:rPr>
              <a:t>a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cs typeface="Lucida Sans" pitchFamily="34" charset="0"/>
              </a:rPr>
              <a:t>) per esportazioni.</a:t>
            </a:r>
          </a:p>
          <a:p>
            <a:pPr eaLnBrk="1" hangingPunct="1">
              <a:defRPr/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cs typeface="Lucida Sans" pitchFamily="34" charset="0"/>
              </a:rPr>
              <a:t>Farmaceutica primo tra i settori per export</a:t>
            </a: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427D1306-A562-4590-9B76-14AC72486CF0}"/>
              </a:ext>
            </a:extLst>
          </p:cNvPr>
          <p:cNvSpPr/>
          <p:nvPr/>
        </p:nvSpPr>
        <p:spPr bwMode="auto">
          <a:xfrm>
            <a:off x="6273358" y="3056640"/>
            <a:ext cx="108000" cy="108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BD3A45CB-D68C-405B-9EEC-816D821AFEE2}"/>
              </a:ext>
            </a:extLst>
          </p:cNvPr>
          <p:cNvSpPr/>
          <p:nvPr/>
        </p:nvSpPr>
        <p:spPr bwMode="auto">
          <a:xfrm>
            <a:off x="6273358" y="3669982"/>
            <a:ext cx="108000" cy="108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E4F29C03-A342-40E8-833D-82D1589A392D}"/>
              </a:ext>
            </a:extLst>
          </p:cNvPr>
          <p:cNvSpPr/>
          <p:nvPr/>
        </p:nvSpPr>
        <p:spPr bwMode="auto">
          <a:xfrm>
            <a:off x="6273358" y="4299004"/>
            <a:ext cx="108000" cy="108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30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E87DA870-1D80-4D36-8742-74D954057A14}"/>
              </a:ext>
            </a:extLst>
          </p:cNvPr>
          <p:cNvSpPr/>
          <p:nvPr/>
        </p:nvSpPr>
        <p:spPr>
          <a:xfrm>
            <a:off x="6163816" y="5115690"/>
            <a:ext cx="554880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cs typeface="Lucida Sans" pitchFamily="34" charset="0"/>
              </a:rPr>
              <a:t>Con una presenza importante di aziende                                             anche nelle altre province, soprattutto a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cs typeface="Lucida Sans" pitchFamily="34" charset="0"/>
              </a:rPr>
              <a:t>Lecce</a:t>
            </a:r>
            <a:r>
              <a:rPr lang="it-IT" sz="1600" baseline="0" dirty="0">
                <a:solidFill>
                  <a:srgbClr val="004080"/>
                </a:solidFill>
                <a:latin typeface="Lucida Sans" pitchFamily="34" charset="0"/>
                <a:cs typeface="Lucida Sans" pitchFamily="34" charset="0"/>
              </a:rPr>
              <a:t>  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cs typeface="Lucida Sans" pitchFamily="34" charset="0"/>
              </a:rPr>
              <a:t>                                     e a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cs typeface="Lucida Sans" pitchFamily="34" charset="0"/>
              </a:rPr>
              <a:t>Barletta-Andria-Trani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cs typeface="Lucida Sans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2644595-ABF3-44A8-B6D8-327F8879B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2487" y="2156071"/>
            <a:ext cx="3397002" cy="277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96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2063552" y="2981633"/>
            <a:ext cx="8064896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51"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</a:rPr>
              <a:t>LA SPESA FARMACEUTICA</a:t>
            </a:r>
          </a:p>
          <a:p>
            <a:pPr algn="ctr" defTabSz="449251"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</a:rPr>
              <a:t>IN ITALIA E IN EUROPA</a:t>
            </a:r>
          </a:p>
        </p:txBody>
      </p:sp>
    </p:spTree>
    <p:extLst>
      <p:ext uri="{BB962C8B-B14F-4D97-AF65-F5344CB8AC3E}">
        <p14:creationId xmlns:p14="http://schemas.microsoft.com/office/powerpoint/2010/main" val="3877028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1091256" y="285729"/>
            <a:ext cx="10693376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51"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</a:rPr>
              <a:t>In Italia la spesa farmaceutica è più bassa</a:t>
            </a:r>
          </a:p>
          <a:p>
            <a:pPr defTabSz="449251"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</a:rPr>
              <a:t>che negli altri Paesi europei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6598666" y="6223002"/>
            <a:ext cx="48979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Arial" pitchFamily="34" charset="0"/>
              </a:rPr>
              <a:t>Fonte: varie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1091255" y="1700808"/>
            <a:ext cx="10405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it-IT" sz="1800" b="1" baseline="0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La spesa farmaceutica pubblica </a:t>
            </a:r>
            <a:r>
              <a:rPr lang="it-IT" sz="1800" b="1" baseline="0" dirty="0" err="1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procapite</a:t>
            </a:r>
            <a:r>
              <a:rPr lang="it-IT" sz="1800" b="1" baseline="0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è inferiore </a:t>
            </a:r>
            <a:r>
              <a:rPr lang="it-IT" sz="1800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del 27% alla media Big Ue                                                 ed è inferiore anche considerando anche la componente privata (-13%)</a:t>
            </a:r>
          </a:p>
        </p:txBody>
      </p:sp>
      <p:cxnSp>
        <p:nvCxnSpPr>
          <p:cNvPr id="31" name="Connettore 1 30"/>
          <p:cNvCxnSpPr/>
          <p:nvPr/>
        </p:nvCxnSpPr>
        <p:spPr bwMode="auto">
          <a:xfrm>
            <a:off x="1191279" y="2636912"/>
            <a:ext cx="97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CasellaDiTesto 31"/>
          <p:cNvSpPr txBox="1"/>
          <p:nvPr/>
        </p:nvSpPr>
        <p:spPr>
          <a:xfrm>
            <a:off x="1091256" y="4091203"/>
            <a:ext cx="1040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it-IT" sz="1800" b="1" baseline="0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I farmaci a brevetto scaduto rappresentano il 90% </a:t>
            </a:r>
            <a:r>
              <a:rPr lang="it-IT" sz="1800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delle confezioni vendute in farmacia</a:t>
            </a:r>
          </a:p>
        </p:txBody>
      </p:sp>
      <p:cxnSp>
        <p:nvCxnSpPr>
          <p:cNvPr id="33" name="Connettore 1 32"/>
          <p:cNvCxnSpPr/>
          <p:nvPr/>
        </p:nvCxnSpPr>
        <p:spPr bwMode="auto">
          <a:xfrm>
            <a:off x="1191279" y="4797152"/>
            <a:ext cx="97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CasellaDiTesto 34"/>
          <p:cNvSpPr txBox="1"/>
          <p:nvPr/>
        </p:nvSpPr>
        <p:spPr>
          <a:xfrm>
            <a:off x="1091256" y="5147900"/>
            <a:ext cx="1011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it-IT" sz="1800" b="1" baseline="0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L’Italia è il primo Paese per vendite di biosimilari </a:t>
            </a:r>
            <a:r>
              <a:rPr lang="it-IT" sz="1800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in unità e per quota di mercato 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1091256" y="3034505"/>
            <a:ext cx="982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it-IT" sz="1800" b="1" baseline="0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I prezzi dei farmaci sono più bassi </a:t>
            </a:r>
            <a:r>
              <a:rPr lang="it-IT" sz="1800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del 15-20% rispetto alla media europea</a:t>
            </a:r>
          </a:p>
        </p:txBody>
      </p:sp>
      <p:cxnSp>
        <p:nvCxnSpPr>
          <p:cNvPr id="38" name="Connettore 1 37"/>
          <p:cNvCxnSpPr/>
          <p:nvPr/>
        </p:nvCxnSpPr>
        <p:spPr bwMode="auto">
          <a:xfrm>
            <a:off x="1191279" y="3717032"/>
            <a:ext cx="979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9709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839416" y="293308"/>
            <a:ext cx="11017224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51"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</a:rPr>
              <a:t>La salute costa, ma la malattia costa di più:</a:t>
            </a:r>
          </a:p>
          <a:p>
            <a:pPr defTabSz="449251"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</a:rPr>
              <a:t>l’uso appropriato di farmaci e vaccini per l’efficienza del </a:t>
            </a:r>
            <a:r>
              <a:rPr lang="it-IT" sz="2600" i="1" baseline="0" dirty="0">
                <a:solidFill>
                  <a:srgbClr val="004080"/>
                </a:solidFill>
                <a:latin typeface="Lucida Sans" pitchFamily="34" charset="0"/>
              </a:rPr>
              <a:t>Welfare</a:t>
            </a:r>
            <a:endParaRPr lang="en-GB" sz="2600" i="1" baseline="0" dirty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D059A8AB-FC38-49F3-BE80-0C31195822ED}"/>
              </a:ext>
            </a:extLst>
          </p:cNvPr>
          <p:cNvSpPr/>
          <p:nvPr/>
        </p:nvSpPr>
        <p:spPr>
          <a:xfrm>
            <a:off x="839415" y="5311718"/>
            <a:ext cx="105779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1600" b="1" baseline="0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La sostenibilità dipende dalla capacità di misurare e tenere conto dei costi evitati                            nell’intero processo assistenziale </a:t>
            </a: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0CC173BB-6B36-4D12-837E-D0732AAEC6A3}"/>
              </a:ext>
            </a:extLst>
          </p:cNvPr>
          <p:cNvSpPr/>
          <p:nvPr/>
        </p:nvSpPr>
        <p:spPr>
          <a:xfrm>
            <a:off x="3071664" y="2699739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Riduce i ricoveri (anche del 65%) e un giorno in ospedale costa 1.000 €,                                              pari a 4 anni di spesa farmaceutica </a:t>
            </a:r>
            <a:r>
              <a:rPr lang="it-IT" sz="1400" baseline="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procapite</a:t>
            </a:r>
            <a:endParaRPr lang="it-IT" sz="1400" baseline="0" dirty="0">
              <a:solidFill>
                <a:srgbClr val="00408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1A83C134-1BDE-484C-8244-849249A7D63C}"/>
              </a:ext>
            </a:extLst>
          </p:cNvPr>
          <p:cNvSpPr/>
          <p:nvPr/>
        </p:nvSpPr>
        <p:spPr>
          <a:xfrm>
            <a:off x="3071664" y="3355701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Ogni anno il </a:t>
            </a:r>
            <a:r>
              <a:rPr lang="it-IT" sz="1400" i="1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Welfare</a:t>
            </a:r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in Italia spendeva più di 1 miliardo per trattare i malati.                                     Costi evitabili grazie ai farmaci che li guariscono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59D4D6FC-219D-4313-B313-35843926A344}"/>
              </a:ext>
            </a:extLst>
          </p:cNvPr>
          <p:cNvSpPr txBox="1"/>
          <p:nvPr/>
        </p:nvSpPr>
        <p:spPr>
          <a:xfrm>
            <a:off x="839416" y="2045665"/>
            <a:ext cx="154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sz="1400" b="1" baseline="0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Prevenzione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A4C5178C-D373-497D-956E-12CC82BD6510}"/>
              </a:ext>
            </a:extLst>
          </p:cNvPr>
          <p:cNvSpPr txBox="1"/>
          <p:nvPr/>
        </p:nvSpPr>
        <p:spPr>
          <a:xfrm>
            <a:off x="839416" y="2699739"/>
            <a:ext cx="2054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sz="1400" b="1" baseline="0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Minore ospedalizzazione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3B41BE2-CBBA-4694-8ABD-EC1FB9AB1394}"/>
              </a:ext>
            </a:extLst>
          </p:cNvPr>
          <p:cNvSpPr txBox="1"/>
          <p:nvPr/>
        </p:nvSpPr>
        <p:spPr>
          <a:xfrm>
            <a:off x="839416" y="3557575"/>
            <a:ext cx="176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sz="1400" b="1" baseline="0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Epatite C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D11A419-A773-4830-A6A1-D092F0CCF505}"/>
              </a:ext>
            </a:extLst>
          </p:cNvPr>
          <p:cNvSpPr txBox="1"/>
          <p:nvPr/>
        </p:nvSpPr>
        <p:spPr>
          <a:xfrm>
            <a:off x="839416" y="4029177"/>
            <a:ext cx="255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sz="1400" b="1" baseline="0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Patologie neurodegenerative</a:t>
            </a:r>
          </a:p>
        </p:txBody>
      </p:sp>
      <p:cxnSp>
        <p:nvCxnSpPr>
          <p:cNvPr id="38" name="Connettore 1 16">
            <a:extLst>
              <a:ext uri="{FF2B5EF4-FFF2-40B4-BE49-F238E27FC236}">
                <a16:creationId xmlns:a16="http://schemas.microsoft.com/office/drawing/2014/main" id="{A3548224-E4D8-4D27-ABD2-82B189E80067}"/>
              </a:ext>
            </a:extLst>
          </p:cNvPr>
          <p:cNvCxnSpPr/>
          <p:nvPr/>
        </p:nvCxnSpPr>
        <p:spPr bwMode="auto">
          <a:xfrm>
            <a:off x="941391" y="2605382"/>
            <a:ext cx="1047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ttangolo 40">
            <a:extLst>
              <a:ext uri="{FF2B5EF4-FFF2-40B4-BE49-F238E27FC236}">
                <a16:creationId xmlns:a16="http://schemas.microsoft.com/office/drawing/2014/main" id="{3D23BD3E-BCA6-4FE3-A7F6-CC7458F0DC50}"/>
              </a:ext>
            </a:extLst>
          </p:cNvPr>
          <p:cNvSpPr/>
          <p:nvPr/>
        </p:nvSpPr>
        <p:spPr>
          <a:xfrm>
            <a:off x="3071664" y="4665739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altLang="it-IT" sz="14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In oncologia i farmaci rappresentano il 25% della spesa sanitaria ma la quota scende al 4% considerando anche i costi sociali connessi alla patologia (ad es. </a:t>
            </a:r>
            <a:r>
              <a:rPr lang="it-IT" altLang="it-IT" sz="1400" i="1" baseline="0" dirty="0" err="1">
                <a:solidFill>
                  <a:srgbClr val="004080"/>
                </a:solidFill>
                <a:latin typeface="Lucida Sans" panose="020B0602030504020204" pitchFamily="34" charset="0"/>
              </a:rPr>
              <a:t>caregiver</a:t>
            </a:r>
            <a:r>
              <a:rPr lang="it-IT" altLang="it-IT" sz="14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)</a:t>
            </a:r>
            <a:endParaRPr lang="it-IT" altLang="it-IT" sz="800" baseline="0" dirty="0">
              <a:solidFill>
                <a:srgbClr val="004080"/>
              </a:solidFill>
              <a:latin typeface="Lucida Sans" panose="020B0602030504020204" pitchFamily="34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85862601-8C92-4B62-8B06-4B59022848F5}"/>
              </a:ext>
            </a:extLst>
          </p:cNvPr>
          <p:cNvSpPr txBox="1"/>
          <p:nvPr/>
        </p:nvSpPr>
        <p:spPr>
          <a:xfrm>
            <a:off x="839416" y="4773461"/>
            <a:ext cx="2558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sz="1400" b="1" baseline="0" dirty="0">
                <a:solidFill>
                  <a:srgbClr val="FF660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Oncologia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D2855AC-39B1-4620-A4C0-E1D275F5D157}"/>
              </a:ext>
            </a:extLst>
          </p:cNvPr>
          <p:cNvSpPr txBox="1"/>
          <p:nvPr/>
        </p:nvSpPr>
        <p:spPr>
          <a:xfrm>
            <a:off x="839416" y="1516552"/>
            <a:ext cx="154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it-IT" sz="1400" b="1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Alcuni esempi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E97F768D-0368-4A44-91F1-363A895728CE}"/>
              </a:ext>
            </a:extLst>
          </p:cNvPr>
          <p:cNvSpPr/>
          <p:nvPr/>
        </p:nvSpPr>
        <p:spPr>
          <a:xfrm>
            <a:off x="3071664" y="1830221"/>
            <a:ext cx="82809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1 euro per la vaccinazione fa risparmiare fino a 16 euro di spesa per curare chi si ammala (considerando anche le risorse economiche generate da persone in salute                                                            il rapporto costo/beneficio sale a 1:44)</a:t>
            </a: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712D63EB-06BA-46FD-9BA1-0978A34650B6}"/>
              </a:ext>
            </a:extLst>
          </p:cNvPr>
          <p:cNvSpPr/>
          <p:nvPr/>
        </p:nvSpPr>
        <p:spPr>
          <a:xfrm>
            <a:off x="3071664" y="4029177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Per l’Alzheimer i farmaci determinano il 2% della spesa totale.</a:t>
            </a:r>
          </a:p>
          <a:p>
            <a:pPr eaLnBrk="1" hangingPunct="1"/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Il costo dell’assistenza il 98% e si riduce grazie ai farmaci</a:t>
            </a:r>
          </a:p>
        </p:txBody>
      </p:sp>
      <p:cxnSp>
        <p:nvCxnSpPr>
          <p:cNvPr id="47" name="Connettore 1 16">
            <a:extLst>
              <a:ext uri="{FF2B5EF4-FFF2-40B4-BE49-F238E27FC236}">
                <a16:creationId xmlns:a16="http://schemas.microsoft.com/office/drawing/2014/main" id="{943F001C-C3BF-44C2-B026-1C8F49C429BA}"/>
              </a:ext>
            </a:extLst>
          </p:cNvPr>
          <p:cNvCxnSpPr/>
          <p:nvPr/>
        </p:nvCxnSpPr>
        <p:spPr bwMode="auto">
          <a:xfrm>
            <a:off x="941391" y="3325462"/>
            <a:ext cx="1047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Connettore 1 16">
            <a:extLst>
              <a:ext uri="{FF2B5EF4-FFF2-40B4-BE49-F238E27FC236}">
                <a16:creationId xmlns:a16="http://schemas.microsoft.com/office/drawing/2014/main" id="{291E156E-CC45-4E7F-A75E-0EC0945FC696}"/>
              </a:ext>
            </a:extLst>
          </p:cNvPr>
          <p:cNvCxnSpPr/>
          <p:nvPr/>
        </p:nvCxnSpPr>
        <p:spPr bwMode="auto">
          <a:xfrm>
            <a:off x="941391" y="3963024"/>
            <a:ext cx="1047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Connettore 1 16">
            <a:extLst>
              <a:ext uri="{FF2B5EF4-FFF2-40B4-BE49-F238E27FC236}">
                <a16:creationId xmlns:a16="http://schemas.microsoft.com/office/drawing/2014/main" id="{E6890C5A-32CE-4756-BE52-DB5800A24652}"/>
              </a:ext>
            </a:extLst>
          </p:cNvPr>
          <p:cNvCxnSpPr/>
          <p:nvPr/>
        </p:nvCxnSpPr>
        <p:spPr bwMode="auto">
          <a:xfrm>
            <a:off x="941391" y="4600586"/>
            <a:ext cx="1047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481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199456" y="3182339"/>
            <a:ext cx="10009112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51"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</a:rPr>
              <a:t>DAL RINASCIMENTO DELLA RICERCA FARMACEUTICA </a:t>
            </a:r>
          </a:p>
          <a:p>
            <a:pPr algn="ctr" defTabSz="449251"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</a:rPr>
              <a:t>UNA GRANDE </a:t>
            </a:r>
            <a:r>
              <a:rPr lang="it-IT" sz="2600" baseline="0" dirty="0" err="1">
                <a:solidFill>
                  <a:srgbClr val="004080"/>
                </a:solidFill>
                <a:latin typeface="Lucida Sans" pitchFamily="34" charset="0"/>
              </a:rPr>
              <a:t>OP</a:t>
            </a:r>
            <a:r>
              <a:rPr lang="it-IT" sz="2600" cap="all" baseline="0" dirty="0" err="1">
                <a:solidFill>
                  <a:srgbClr val="004080"/>
                </a:solidFill>
                <a:latin typeface="Lucida Sans" pitchFamily="34" charset="0"/>
              </a:rPr>
              <a:t>PORTUNITà</a:t>
            </a: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</a:rPr>
              <a:t> DI CRESCITA ECONOMICA</a:t>
            </a:r>
          </a:p>
        </p:txBody>
      </p:sp>
    </p:spTree>
    <p:extLst>
      <p:ext uri="{BB962C8B-B14F-4D97-AF65-F5344CB8AC3E}">
        <p14:creationId xmlns:p14="http://schemas.microsoft.com/office/powerpoint/2010/main" val="43191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83432" y="344270"/>
            <a:ext cx="1000911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Per la farmaceutica a livello internazionale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il record storico di prodotti in sviluppo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598666" y="6223002"/>
            <a:ext cx="48979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Arial" pitchFamily="34" charset="0"/>
              </a:rPr>
              <a:t>Fonte: Statista, SCRIP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022EFD0-9C3A-4B81-8BBB-FCB2A77DF688}"/>
              </a:ext>
            </a:extLst>
          </p:cNvPr>
          <p:cNvSpPr/>
          <p:nvPr/>
        </p:nvSpPr>
        <p:spPr>
          <a:xfrm>
            <a:off x="983432" y="1556792"/>
            <a:ext cx="4202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1400" b="1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Numero di prodotti nella </a:t>
            </a:r>
            <a:r>
              <a:rPr lang="it-IT" sz="1400" b="1" i="1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pipeline</a:t>
            </a:r>
            <a:r>
              <a:rPr lang="it-IT" sz="1400" b="1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 farmaceutica a livello mondiale</a:t>
            </a:r>
            <a:endParaRPr lang="it-IT" sz="1400" baseline="0" dirty="0">
              <a:solidFill>
                <a:srgbClr val="00408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EC263A7-C3E1-4EC3-BE0B-EF9C3116AF31}"/>
              </a:ext>
            </a:extLst>
          </p:cNvPr>
          <p:cNvSpPr txBox="1"/>
          <p:nvPr/>
        </p:nvSpPr>
        <p:spPr bwMode="auto">
          <a:xfrm>
            <a:off x="6163816" y="1844824"/>
            <a:ext cx="404845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14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Oggi sono in sviluppo nel mondo                          oltre 15 mila farmaci,                                                più di </a:t>
            </a:r>
            <a:r>
              <a:rPr lang="it-IT" altLang="it-IT" sz="16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7 mila in fase clinica</a:t>
            </a:r>
            <a:endParaRPr lang="it-IT" altLang="it-IT" sz="1400" b="1" baseline="0" dirty="0">
              <a:solidFill>
                <a:srgbClr val="FF6600"/>
              </a:solidFill>
              <a:latin typeface="Lucida Sans" panose="020B0602030504020204" pitchFamily="34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F7CBE73-E020-496F-9A3F-9A08C20B1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376" y="2164092"/>
            <a:ext cx="3770535" cy="2874243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2701C70-E92A-4C31-855A-AC7EA7746E19}"/>
              </a:ext>
            </a:extLst>
          </p:cNvPr>
          <p:cNvSpPr txBox="1"/>
          <p:nvPr/>
        </p:nvSpPr>
        <p:spPr bwMode="auto">
          <a:xfrm>
            <a:off x="851488" y="2185374"/>
            <a:ext cx="8047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18.000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8FAAC60-EA37-4D17-883D-961E5B609D2D}"/>
              </a:ext>
            </a:extLst>
          </p:cNvPr>
          <p:cNvSpPr txBox="1"/>
          <p:nvPr/>
        </p:nvSpPr>
        <p:spPr bwMode="auto">
          <a:xfrm>
            <a:off x="851488" y="2470746"/>
            <a:ext cx="8047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16.000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05FD463-E0A7-4556-B850-2C488D355307}"/>
              </a:ext>
            </a:extLst>
          </p:cNvPr>
          <p:cNvSpPr txBox="1"/>
          <p:nvPr/>
        </p:nvSpPr>
        <p:spPr bwMode="auto">
          <a:xfrm>
            <a:off x="851488" y="3326862"/>
            <a:ext cx="8047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10.000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9F744733-9FD2-4853-940D-92FA184E5445}"/>
              </a:ext>
            </a:extLst>
          </p:cNvPr>
          <p:cNvSpPr txBox="1"/>
          <p:nvPr/>
        </p:nvSpPr>
        <p:spPr bwMode="auto">
          <a:xfrm>
            <a:off x="923496" y="2756118"/>
            <a:ext cx="732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14.000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6A1281A-D8E1-47BC-ABFA-BECFBA5E2118}"/>
              </a:ext>
            </a:extLst>
          </p:cNvPr>
          <p:cNvSpPr txBox="1"/>
          <p:nvPr/>
        </p:nvSpPr>
        <p:spPr bwMode="auto">
          <a:xfrm>
            <a:off x="923496" y="3041490"/>
            <a:ext cx="7327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12.000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3AB010B-F4B4-48BE-8124-7CADBE288054}"/>
              </a:ext>
            </a:extLst>
          </p:cNvPr>
          <p:cNvSpPr txBox="1"/>
          <p:nvPr/>
        </p:nvSpPr>
        <p:spPr bwMode="auto">
          <a:xfrm>
            <a:off x="1067512" y="3612234"/>
            <a:ext cx="5886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8.000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24A815A-0BBD-4E2D-A1D7-E462FDC90F8E}"/>
              </a:ext>
            </a:extLst>
          </p:cNvPr>
          <p:cNvSpPr txBox="1"/>
          <p:nvPr/>
        </p:nvSpPr>
        <p:spPr bwMode="auto">
          <a:xfrm>
            <a:off x="1067512" y="3897606"/>
            <a:ext cx="5886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6.000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211A3DC-78F3-4587-A299-675DB9372DEF}"/>
              </a:ext>
            </a:extLst>
          </p:cNvPr>
          <p:cNvSpPr txBox="1"/>
          <p:nvPr/>
        </p:nvSpPr>
        <p:spPr bwMode="auto">
          <a:xfrm>
            <a:off x="1067512" y="4182978"/>
            <a:ext cx="5886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4.000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9455280-7A15-47F7-9CBF-52EF19F13C03}"/>
              </a:ext>
            </a:extLst>
          </p:cNvPr>
          <p:cNvSpPr txBox="1"/>
          <p:nvPr/>
        </p:nvSpPr>
        <p:spPr bwMode="auto">
          <a:xfrm>
            <a:off x="1067512" y="4468350"/>
            <a:ext cx="5886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2.000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19E4554-6DAA-4ABF-A171-325C26288CE0}"/>
              </a:ext>
            </a:extLst>
          </p:cNvPr>
          <p:cNvSpPr txBox="1"/>
          <p:nvPr/>
        </p:nvSpPr>
        <p:spPr bwMode="auto">
          <a:xfrm>
            <a:off x="1067512" y="4753722"/>
            <a:ext cx="5886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0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24A831-BF25-4F58-A5DA-EAE374E71D7B}"/>
              </a:ext>
            </a:extLst>
          </p:cNvPr>
          <p:cNvSpPr txBox="1"/>
          <p:nvPr/>
        </p:nvSpPr>
        <p:spPr bwMode="auto">
          <a:xfrm>
            <a:off x="1604612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2001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142ADB81-4346-436F-8FA5-AC2A0F5103C0}"/>
              </a:ext>
            </a:extLst>
          </p:cNvPr>
          <p:cNvSpPr txBox="1"/>
          <p:nvPr/>
        </p:nvSpPr>
        <p:spPr bwMode="auto">
          <a:xfrm>
            <a:off x="4893350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2018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9D237D5-9FD0-49FB-8D42-7E3810591284}"/>
              </a:ext>
            </a:extLst>
          </p:cNvPr>
          <p:cNvSpPr txBox="1"/>
          <p:nvPr/>
        </p:nvSpPr>
        <p:spPr bwMode="auto">
          <a:xfrm>
            <a:off x="1798067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2002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FE09E71-41D6-46EC-B12E-41F69F835C84}"/>
              </a:ext>
            </a:extLst>
          </p:cNvPr>
          <p:cNvSpPr txBox="1"/>
          <p:nvPr/>
        </p:nvSpPr>
        <p:spPr bwMode="auto">
          <a:xfrm>
            <a:off x="1991522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2003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231D1CD-F179-4854-80F0-535FCF0A703A}"/>
              </a:ext>
            </a:extLst>
          </p:cNvPr>
          <p:cNvSpPr txBox="1"/>
          <p:nvPr/>
        </p:nvSpPr>
        <p:spPr bwMode="auto">
          <a:xfrm>
            <a:off x="2184977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2004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4E0EC06-6CDA-4A5F-BF72-B298071DECC6}"/>
              </a:ext>
            </a:extLst>
          </p:cNvPr>
          <p:cNvSpPr txBox="1"/>
          <p:nvPr/>
        </p:nvSpPr>
        <p:spPr bwMode="auto">
          <a:xfrm>
            <a:off x="2378432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2005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2CF381AE-1CF8-4EAB-9C74-14C28D18233A}"/>
              </a:ext>
            </a:extLst>
          </p:cNvPr>
          <p:cNvSpPr txBox="1"/>
          <p:nvPr/>
        </p:nvSpPr>
        <p:spPr bwMode="auto">
          <a:xfrm>
            <a:off x="2571887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2006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DBAC14C0-4F03-4C84-813D-0D93C7F4157C}"/>
              </a:ext>
            </a:extLst>
          </p:cNvPr>
          <p:cNvSpPr txBox="1"/>
          <p:nvPr/>
        </p:nvSpPr>
        <p:spPr bwMode="auto">
          <a:xfrm>
            <a:off x="2765342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2007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027FFA4-DB5D-4F40-9013-3C2DE853F2DD}"/>
              </a:ext>
            </a:extLst>
          </p:cNvPr>
          <p:cNvSpPr txBox="1"/>
          <p:nvPr/>
        </p:nvSpPr>
        <p:spPr bwMode="auto">
          <a:xfrm>
            <a:off x="2958797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2008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0020244-CB2A-42E7-BD9C-D1A6B78CD3BD}"/>
              </a:ext>
            </a:extLst>
          </p:cNvPr>
          <p:cNvSpPr txBox="1"/>
          <p:nvPr/>
        </p:nvSpPr>
        <p:spPr bwMode="auto">
          <a:xfrm>
            <a:off x="3152252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2009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754CB397-0DCF-44C6-B78E-80B32BC0F883}"/>
              </a:ext>
            </a:extLst>
          </p:cNvPr>
          <p:cNvSpPr txBox="1"/>
          <p:nvPr/>
        </p:nvSpPr>
        <p:spPr bwMode="auto">
          <a:xfrm>
            <a:off x="3345707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2010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3B59EA8-EC60-4727-AF2C-DC614B289F18}"/>
              </a:ext>
            </a:extLst>
          </p:cNvPr>
          <p:cNvSpPr txBox="1"/>
          <p:nvPr/>
        </p:nvSpPr>
        <p:spPr bwMode="auto">
          <a:xfrm>
            <a:off x="3539162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2011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E303B537-EADB-4F4C-A5A7-E6D872655662}"/>
              </a:ext>
            </a:extLst>
          </p:cNvPr>
          <p:cNvSpPr txBox="1"/>
          <p:nvPr/>
        </p:nvSpPr>
        <p:spPr bwMode="auto">
          <a:xfrm>
            <a:off x="3732617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2012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CDFD75C0-288F-42BC-8B2F-A93DAD69E9ED}"/>
              </a:ext>
            </a:extLst>
          </p:cNvPr>
          <p:cNvSpPr txBox="1"/>
          <p:nvPr/>
        </p:nvSpPr>
        <p:spPr bwMode="auto">
          <a:xfrm>
            <a:off x="3926072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2013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0F98B0F-8E48-421C-9FC4-A03FE09CC73E}"/>
              </a:ext>
            </a:extLst>
          </p:cNvPr>
          <p:cNvSpPr txBox="1"/>
          <p:nvPr/>
        </p:nvSpPr>
        <p:spPr bwMode="auto">
          <a:xfrm>
            <a:off x="4119527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2014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E984A5E-C39A-4BCC-A6BC-C95EA83BCF3C}"/>
              </a:ext>
            </a:extLst>
          </p:cNvPr>
          <p:cNvSpPr txBox="1"/>
          <p:nvPr/>
        </p:nvSpPr>
        <p:spPr bwMode="auto">
          <a:xfrm>
            <a:off x="4312982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2015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50462DF-CA9E-4D52-811F-809B9BAC7EE3}"/>
              </a:ext>
            </a:extLst>
          </p:cNvPr>
          <p:cNvSpPr txBox="1"/>
          <p:nvPr/>
        </p:nvSpPr>
        <p:spPr bwMode="auto">
          <a:xfrm>
            <a:off x="4506437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2016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A26877B-A62E-42FE-8B2D-33E37B39D2C3}"/>
              </a:ext>
            </a:extLst>
          </p:cNvPr>
          <p:cNvSpPr txBox="1"/>
          <p:nvPr/>
        </p:nvSpPr>
        <p:spPr bwMode="auto">
          <a:xfrm>
            <a:off x="4699892" y="5025249"/>
            <a:ext cx="338554" cy="75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2017</a:t>
            </a: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16A4A3F4-7AB6-406E-8110-210238B29983}"/>
              </a:ext>
            </a:extLst>
          </p:cNvPr>
          <p:cNvSpPr/>
          <p:nvPr/>
        </p:nvSpPr>
        <p:spPr>
          <a:xfrm>
            <a:off x="6163816" y="2779241"/>
            <a:ext cx="39564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Dalla ricerca nuove prospettive di cura, soprattutto grazie alla </a:t>
            </a:r>
            <a:r>
              <a:rPr lang="it-IT" sz="16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medicina personalizzata</a:t>
            </a:r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 e ai </a:t>
            </a:r>
            <a:r>
              <a:rPr lang="it-IT" sz="1600" b="1" baseline="0" dirty="0">
                <a:solidFill>
                  <a:srgbClr val="FF6600"/>
                </a:solidFill>
                <a:latin typeface="Lucida Sans" panose="020B0602030504020204" pitchFamily="34" charset="0"/>
              </a:rPr>
              <a:t>farmaci biotech</a:t>
            </a:r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</a:rPr>
              <a:t>, che rappresentano circa il 40% dei farmaci approvati dall’FDA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8842D942-1CCF-4BEF-9733-F04D288C65D8}"/>
              </a:ext>
            </a:extLst>
          </p:cNvPr>
          <p:cNvSpPr txBox="1"/>
          <p:nvPr/>
        </p:nvSpPr>
        <p:spPr bwMode="auto">
          <a:xfrm>
            <a:off x="6163816" y="4175323"/>
            <a:ext cx="3843207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lvl="0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L’80% dell’innovazione farmaceutica nasce in rete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, attraverso le </a:t>
            </a:r>
            <a:r>
              <a:rPr kumimoji="0" lang="it-IT" sz="1400" b="0" i="1" u="none" strike="noStrike" kern="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partnership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 pubblico-privato, con le università, le PMI biotech,                            le </a:t>
            </a:r>
            <a:r>
              <a:rPr kumimoji="0" lang="it-IT" sz="1400" b="0" i="1" u="none" strike="noStrike" kern="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start-up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, gli enti </a:t>
            </a:r>
            <a:r>
              <a:rPr kumimoji="0" lang="it-IT" sz="1400" b="0" i="1" u="none" strike="noStrike" kern="0" cap="none" spc="0" normalizeH="0" baseline="0" noProof="0" dirty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Lucida Sans" pitchFamily="34" charset="0"/>
                <a:ea typeface="ＭＳ Ｐゴシック"/>
                <a:cs typeface="ＭＳ Ｐゴシック"/>
              </a:rPr>
              <a:t>no-profit</a:t>
            </a:r>
            <a:r>
              <a:rPr lang="it-IT" sz="1400" kern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             </a:t>
            </a:r>
            <a:endParaRPr lang="it-IT" sz="1400" i="1" kern="0" dirty="0">
              <a:solidFill>
                <a:srgbClr val="004080"/>
              </a:solidFill>
              <a:latin typeface="Lucida Sans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8164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061304" y="3182778"/>
            <a:ext cx="806939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it-IT" altLang="it-IT" sz="2600" baseline="0" dirty="0">
                <a:solidFill>
                  <a:srgbClr val="004080"/>
                </a:solidFill>
                <a:latin typeface="Lucida Sans" pitchFamily="34" charset="0"/>
              </a:rPr>
              <a:t>LA RICERCA È VITA</a:t>
            </a:r>
          </a:p>
        </p:txBody>
      </p:sp>
    </p:spTree>
    <p:extLst>
      <p:ext uri="{BB962C8B-B14F-4D97-AF65-F5344CB8AC3E}">
        <p14:creationId xmlns:p14="http://schemas.microsoft.com/office/powerpoint/2010/main" val="1861255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2"/>
          <p:cNvSpPr>
            <a:spLocks noChangeArrowheads="1"/>
          </p:cNvSpPr>
          <p:nvPr/>
        </p:nvSpPr>
        <p:spPr bwMode="auto">
          <a:xfrm>
            <a:off x="6327701" y="6221431"/>
            <a:ext cx="51689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/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cs typeface="Lucida Sans" pitchFamily="34" charset="0"/>
              </a:rPr>
              <a:t>Fonte: PWC, </a:t>
            </a:r>
            <a:r>
              <a:rPr lang="en-US" sz="1000" i="1" baseline="0" dirty="0">
                <a:solidFill>
                  <a:srgbClr val="004080"/>
                </a:solidFill>
                <a:latin typeface="Lucida Sans" pitchFamily="34" charset="0"/>
                <a:cs typeface="Lucida Sans" pitchFamily="34" charset="0"/>
              </a:rPr>
              <a:t>The 2017 Global Innovation 1000 study</a:t>
            </a:r>
            <a:r>
              <a:rPr lang="en-US" sz="1000" baseline="0" dirty="0">
                <a:solidFill>
                  <a:srgbClr val="004080"/>
                </a:solidFill>
                <a:latin typeface="Lucida Sans" pitchFamily="34" charset="0"/>
                <a:cs typeface="Lucida Sans" pitchFamily="34" charset="0"/>
              </a:rPr>
              <a:t>, Evaluate Pharma</a:t>
            </a:r>
            <a:endParaRPr lang="it-IT" sz="1000" baseline="0" dirty="0">
              <a:solidFill>
                <a:srgbClr val="004080"/>
              </a:solidFill>
              <a:latin typeface="Lucida Sans" pitchFamily="34" charset="0"/>
              <a:cs typeface="Lucida Sans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983432" y="357167"/>
            <a:ext cx="10513168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49251"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</a:rPr>
              <a:t>Le Scienze della Vita sono il più grande investimento in ricerca</a:t>
            </a:r>
          </a:p>
          <a:p>
            <a:pPr defTabSz="449251"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</a:rPr>
              <a:t>dei prossimi anni a livello mondiale 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FEEAE93-3CDB-4313-A1A6-728357ED49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213" b="12813"/>
          <a:stretch/>
        </p:blipFill>
        <p:spPr>
          <a:xfrm>
            <a:off x="1055440" y="2183646"/>
            <a:ext cx="3648959" cy="308176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850F1A6-6F93-4B8F-9D13-9935F7AE13F4}"/>
              </a:ext>
            </a:extLst>
          </p:cNvPr>
          <p:cNvSpPr txBox="1"/>
          <p:nvPr/>
        </p:nvSpPr>
        <p:spPr bwMode="auto">
          <a:xfrm>
            <a:off x="6119450" y="1917413"/>
            <a:ext cx="53771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La farmaceutica è il primo settore                                     al mondo per R&amp;S 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e l’unico per cui l’Europa                                ha una specializzazione internazionale                                   (anche grazie ai sistemi di Welfare)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E0C3829-669F-44D6-BB54-6FEC5BFD78F8}"/>
              </a:ext>
            </a:extLst>
          </p:cNvPr>
          <p:cNvSpPr txBox="1"/>
          <p:nvPr/>
        </p:nvSpPr>
        <p:spPr bwMode="auto">
          <a:xfrm>
            <a:off x="6119449" y="3057927"/>
            <a:ext cx="4025006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Tra il 2019 e il 2024 investimenti pari a 1.000 miliardi di dollari</a:t>
            </a:r>
            <a:r>
              <a:rPr lang="it-IT" sz="14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                     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nella R&amp;S a livello globale, l’80% sarà svolto in partnership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DBA3B76-5DF9-4D1B-A555-287B16DE66F3}"/>
              </a:ext>
            </a:extLst>
          </p:cNvPr>
          <p:cNvSpPr/>
          <p:nvPr/>
        </p:nvSpPr>
        <p:spPr>
          <a:xfrm>
            <a:off x="983432" y="1772817"/>
            <a:ext cx="42021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1400" b="1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Investimenti in R&amp;S a livello mondiale</a:t>
            </a:r>
            <a:endParaRPr lang="it-IT" sz="1400" baseline="0" dirty="0">
              <a:solidFill>
                <a:srgbClr val="00408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D28AB4D-F71A-4B02-AF5F-5C21DBF03AA2}"/>
              </a:ext>
            </a:extLst>
          </p:cNvPr>
          <p:cNvSpPr txBox="1"/>
          <p:nvPr/>
        </p:nvSpPr>
        <p:spPr bwMode="auto">
          <a:xfrm>
            <a:off x="6119448" y="4209409"/>
            <a:ext cx="48010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Il settore rappresenta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una grande opportunità per l’Italia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, in termini di risorse che                                          – come in questi anni –                                                    possono tradursi in investimenti e posti di lavoro</a:t>
            </a:r>
          </a:p>
        </p:txBody>
      </p:sp>
    </p:spTree>
    <p:extLst>
      <p:ext uri="{BB962C8B-B14F-4D97-AF65-F5344CB8AC3E}">
        <p14:creationId xmlns:p14="http://schemas.microsoft.com/office/powerpoint/2010/main" val="297695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27450" y="304200"/>
            <a:ext cx="806387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Dal 1951 a oggi 3 mesi di vita in più ogni anno, 6 ore al giorno, anche oggi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6598666" y="6215085"/>
            <a:ext cx="48979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Arial" pitchFamily="34" charset="0"/>
              </a:rPr>
              <a:t>Fonte: Istat (2017), OECD</a:t>
            </a:r>
          </a:p>
        </p:txBody>
      </p:sp>
      <p:sp>
        <p:nvSpPr>
          <p:cNvPr id="19" name="AutoShape 16" descr="Risultati immagini per ricerca">
            <a:extLst>
              <a:ext uri="{FF2B5EF4-FFF2-40B4-BE49-F238E27FC236}">
                <a16:creationId xmlns:a16="http://schemas.microsoft.com/office/drawing/2014/main" id="{9C6DE912-3485-443E-ABB7-1D5B78D588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68072" y="4276126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1800" baseline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pic>
        <p:nvPicPr>
          <p:cNvPr id="20" name="Picture 1">
            <a:extLst>
              <a:ext uri="{FF2B5EF4-FFF2-40B4-BE49-F238E27FC236}">
                <a16:creationId xmlns:a16="http://schemas.microsoft.com/office/drawing/2014/main" id="{2CF1CDD8-EEEA-4CB3-8F01-11D9B7C26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5007"/>
          <a:stretch>
            <a:fillRect/>
          </a:stretch>
        </p:blipFill>
        <p:spPr bwMode="auto">
          <a:xfrm>
            <a:off x="1111228" y="2103580"/>
            <a:ext cx="3607475" cy="362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 Box 5">
            <a:extLst>
              <a:ext uri="{FF2B5EF4-FFF2-40B4-BE49-F238E27FC236}">
                <a16:creationId xmlns:a16="http://schemas.microsoft.com/office/drawing/2014/main" id="{BEA14769-92FE-4A66-BA66-B967419D8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973" y="1494514"/>
            <a:ext cx="38127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baseline="0" dirty="0">
                <a:solidFill>
                  <a:srgbClr val="004080"/>
                </a:solidFill>
                <a:latin typeface="Lucida Sans" pitchFamily="34" charset="0"/>
              </a:rPr>
              <a:t>Mortalità in Italia                                                        </a:t>
            </a:r>
            <a:r>
              <a:rPr lang="it-IT" sz="1200" baseline="0" dirty="0">
                <a:solidFill>
                  <a:srgbClr val="004080"/>
                </a:solidFill>
                <a:latin typeface="Lucida Sans" pitchFamily="34" charset="0"/>
              </a:rPr>
              <a:t>(</a:t>
            </a:r>
            <a:r>
              <a:rPr lang="it-IT" sz="1200" baseline="0" dirty="0" err="1">
                <a:solidFill>
                  <a:srgbClr val="004080"/>
                </a:solidFill>
                <a:latin typeface="Lucida Sans" pitchFamily="34" charset="0"/>
              </a:rPr>
              <a:t>var</a:t>
            </a:r>
            <a:r>
              <a:rPr lang="it-IT" sz="1200" baseline="0" dirty="0">
                <a:solidFill>
                  <a:srgbClr val="004080"/>
                </a:solidFill>
                <a:latin typeface="Lucida Sans" pitchFamily="34" charset="0"/>
              </a:rPr>
              <a:t>. % negli ultimi 10 anni)</a:t>
            </a:r>
            <a:endParaRPr lang="it-IT" sz="1400" baseline="0" dirty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22" name="Triangolo isoscele 21">
            <a:extLst>
              <a:ext uri="{FF2B5EF4-FFF2-40B4-BE49-F238E27FC236}">
                <a16:creationId xmlns:a16="http://schemas.microsoft.com/office/drawing/2014/main" id="{667F59E6-0FCB-451A-BE7E-40FC652614EC}"/>
              </a:ext>
            </a:extLst>
          </p:cNvPr>
          <p:cNvSpPr/>
          <p:nvPr/>
        </p:nvSpPr>
        <p:spPr bwMode="auto">
          <a:xfrm rot="16200000">
            <a:off x="4514831" y="5473679"/>
            <a:ext cx="360040" cy="246221"/>
          </a:xfrm>
          <a:prstGeom prst="triangl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40AB012D-A742-49B5-8407-5FB030E3413E}"/>
              </a:ext>
            </a:extLst>
          </p:cNvPr>
          <p:cNvSpPr/>
          <p:nvPr/>
        </p:nvSpPr>
        <p:spPr>
          <a:xfrm>
            <a:off x="6163816" y="2270481"/>
            <a:ext cx="51167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Farmaci e vaccini contribuiscono quotidianamente                   alla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salute delle persone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, un risultato ben visibile                   nelle storie di quanti, nonostante la malattia,                   possono continuare a progettare il proprio futuro</a:t>
            </a: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48ED7E04-4C4A-46F6-B04B-E90EC6948645}"/>
              </a:ext>
            </a:extLst>
          </p:cNvPr>
          <p:cNvSpPr/>
          <p:nvPr/>
        </p:nvSpPr>
        <p:spPr>
          <a:xfrm>
            <a:off x="6163816" y="3566626"/>
            <a:ext cx="53327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Negli ultimi 50 anni in Italia                                                               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la mortalità è nettamente diminuita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,     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</a:rPr>
              <a:t>l’aspettativa di vita è cresciuta di 1 mese ogni 4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</a:rPr>
              <a:t>   e oggi l’Italia figura ai primi posti al mondo per lunghezza                della vita media, anche grazie alla qualità                                         del Servizio Sanitario Nazionale</a:t>
            </a:r>
          </a:p>
        </p:txBody>
      </p:sp>
    </p:spTree>
    <p:extLst>
      <p:ext uri="{BB962C8B-B14F-4D97-AF65-F5344CB8AC3E}">
        <p14:creationId xmlns:p14="http://schemas.microsoft.com/office/powerpoint/2010/main" val="342373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2063552" y="2981634"/>
            <a:ext cx="8064896" cy="894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51"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</a:rPr>
              <a:t>IL VALORE DELLE IMPRESE DEL FARMACO</a:t>
            </a:r>
          </a:p>
          <a:p>
            <a:pPr algn="ctr" defTabSz="449251">
              <a:tabLst>
                <a:tab pos="0" algn="l"/>
                <a:tab pos="447663" algn="l"/>
                <a:tab pos="896916" algn="l"/>
                <a:tab pos="1346166" algn="l"/>
                <a:tab pos="1795418" algn="l"/>
                <a:tab pos="2244669" algn="l"/>
                <a:tab pos="2693921" algn="l"/>
                <a:tab pos="3143172" algn="l"/>
                <a:tab pos="3592424" algn="l"/>
                <a:tab pos="4041674" algn="l"/>
                <a:tab pos="4490926" algn="l"/>
                <a:tab pos="4940176" algn="l"/>
                <a:tab pos="5389428" algn="l"/>
                <a:tab pos="5838679" algn="l"/>
                <a:tab pos="6287931" algn="l"/>
                <a:tab pos="6737182" algn="l"/>
                <a:tab pos="7186434" algn="l"/>
                <a:tab pos="7635684" algn="l"/>
                <a:tab pos="8084937" algn="l"/>
                <a:tab pos="8534187" algn="l"/>
                <a:tab pos="8983438" algn="l"/>
              </a:tabLst>
            </a:pP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</a:rPr>
              <a:t>PER L’ECONOMIA ITALIANA</a:t>
            </a:r>
          </a:p>
        </p:txBody>
      </p:sp>
    </p:spTree>
    <p:extLst>
      <p:ext uri="{BB962C8B-B14F-4D97-AF65-F5344CB8AC3E}">
        <p14:creationId xmlns:p14="http://schemas.microsoft.com/office/powerpoint/2010/main" val="81767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3433" y="332657"/>
            <a:ext cx="10684732" cy="85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L’Italia è il 1°produttore </a:t>
            </a:r>
            <a:r>
              <a:rPr lang="it-IT" sz="2600" baseline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farmaceutico Ue. </a:t>
            </a: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Le imprese</a:t>
            </a:r>
          </a:p>
          <a:p>
            <a:pPr eaLnBrk="1" hangingPunct="1"/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biofarmaceutiche sono </a:t>
            </a: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  <a:sym typeface="Apex New Medium"/>
              </a:rPr>
              <a:t>un </a:t>
            </a:r>
            <a:r>
              <a:rPr lang="it-IT" sz="2600" i="1" baseline="0" dirty="0">
                <a:solidFill>
                  <a:srgbClr val="004080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  <a:sym typeface="Apex New Medium"/>
              </a:rPr>
              <a:t>asset</a:t>
            </a:r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  <a:sym typeface="Apex New Medium"/>
              </a:rPr>
              <a:t> strategico della nostra economia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017773" y="2808327"/>
            <a:ext cx="964722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r>
              <a:rPr lang="it-IT" sz="1600" b="1" baseline="0" dirty="0">
                <a:solidFill>
                  <a:srgbClr val="FF660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valore della produzione farmaceutica nel 2017 in Italia</a:t>
            </a:r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, il </a:t>
            </a:r>
            <a:r>
              <a:rPr lang="it-IT" sz="1600" b="1" baseline="0" dirty="0">
                <a:solidFill>
                  <a:srgbClr val="FF660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primo Paese produttore in Ue, </a:t>
            </a:r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anche grazie alla qualità dei fornitori nell’indotto hitech (meccanica, packaging…)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18CCF324-543F-4CDE-A126-C1766A051C00}"/>
              </a:ext>
            </a:extLst>
          </p:cNvPr>
          <p:cNvSpPr/>
          <p:nvPr/>
        </p:nvSpPr>
        <p:spPr bwMode="auto">
          <a:xfrm>
            <a:off x="1047931" y="2636912"/>
            <a:ext cx="936000" cy="936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C43F89E-201F-4028-9CA7-584D248D92C1}"/>
              </a:ext>
            </a:extLst>
          </p:cNvPr>
          <p:cNvSpPr/>
          <p:nvPr/>
        </p:nvSpPr>
        <p:spPr>
          <a:xfrm>
            <a:off x="947839" y="2671345"/>
            <a:ext cx="1152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buClr>
                <a:srgbClr val="FF6600"/>
              </a:buClr>
            </a:pPr>
            <a:r>
              <a:rPr lang="it-IT" b="1" baseline="0" dirty="0">
                <a:solidFill>
                  <a:srgbClr val="FFFFFF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31</a:t>
            </a:r>
          </a:p>
          <a:p>
            <a:pPr algn="ctr" eaLnBrk="1" hangingPunct="1">
              <a:spcAft>
                <a:spcPts val="0"/>
              </a:spcAft>
              <a:buClr>
                <a:srgbClr val="FF6600"/>
              </a:buClr>
            </a:pPr>
            <a:r>
              <a:rPr lang="it-IT" b="1" baseline="0" dirty="0" err="1">
                <a:solidFill>
                  <a:srgbClr val="FFFFFF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mld</a:t>
            </a:r>
            <a:endParaRPr lang="it-IT" b="1" baseline="0" dirty="0">
              <a:solidFill>
                <a:srgbClr val="FFFFFF"/>
              </a:solidFill>
              <a:latin typeface="Lucida Sans" panose="020B0602030504020204" pitchFamily="34" charset="0"/>
              <a:ea typeface="Times New Roman" panose="02020603050405020304" pitchFamily="18" charset="0"/>
              <a:cs typeface="Lucida Sans" panose="020B060203050402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E703061-D59B-40FD-A9A1-9A41882246F9}"/>
              </a:ext>
            </a:extLst>
          </p:cNvPr>
          <p:cNvSpPr/>
          <p:nvPr/>
        </p:nvSpPr>
        <p:spPr>
          <a:xfrm>
            <a:off x="939867" y="5161708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buClr>
                <a:srgbClr val="FF6600"/>
              </a:buClr>
            </a:pPr>
            <a:r>
              <a:rPr lang="it-IT" b="1" baseline="0" dirty="0">
                <a:solidFill>
                  <a:srgbClr val="FFFFFF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+6%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CC65C919-7226-4FDF-B399-B01A61A9D42F}"/>
              </a:ext>
            </a:extLst>
          </p:cNvPr>
          <p:cNvSpPr/>
          <p:nvPr/>
        </p:nvSpPr>
        <p:spPr bwMode="auto">
          <a:xfrm>
            <a:off x="1047931" y="4941272"/>
            <a:ext cx="936000" cy="936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C6E3527E-7D0B-4D72-9356-36543C60E228}"/>
              </a:ext>
            </a:extLst>
          </p:cNvPr>
          <p:cNvSpPr/>
          <p:nvPr/>
        </p:nvSpPr>
        <p:spPr>
          <a:xfrm>
            <a:off x="911292" y="5216386"/>
            <a:ext cx="11521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buClr>
                <a:srgbClr val="FF6600"/>
              </a:buClr>
            </a:pPr>
            <a:r>
              <a:rPr lang="it-IT" sz="2000" b="1" baseline="0" dirty="0">
                <a:solidFill>
                  <a:srgbClr val="FFFFFF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+107%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A3BCB14-C8FC-4E38-A362-22A12B19C2D6}"/>
              </a:ext>
            </a:extLst>
          </p:cNvPr>
          <p:cNvSpPr/>
          <p:nvPr/>
        </p:nvSpPr>
        <p:spPr>
          <a:xfrm>
            <a:off x="2017771" y="5106689"/>
            <a:ext cx="9436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r>
              <a:rPr lang="it-IT" sz="1600" b="1" baseline="0" dirty="0">
                <a:solidFill>
                  <a:srgbClr val="FF660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crescita dell’export farmaceutico dal 2007 al 2017,                                                                              la più alta tra tutti i grandi Paesi europei </a:t>
            </a:r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(+58% la media degli altri big Ue)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F40578D-20DB-451B-B9EC-EAD01BD86F48}"/>
              </a:ext>
            </a:extLst>
          </p:cNvPr>
          <p:cNvSpPr/>
          <p:nvPr/>
        </p:nvSpPr>
        <p:spPr>
          <a:xfrm>
            <a:off x="943405" y="1705220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buClr>
                <a:srgbClr val="FF6600"/>
              </a:buClr>
            </a:pPr>
            <a:r>
              <a:rPr lang="it-IT" b="1" baseline="0" dirty="0">
                <a:solidFill>
                  <a:srgbClr val="FFFFFF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+6%</a:t>
            </a: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52AC80AB-1672-41AE-983E-44EC4FDAE527}"/>
              </a:ext>
            </a:extLst>
          </p:cNvPr>
          <p:cNvSpPr/>
          <p:nvPr/>
        </p:nvSpPr>
        <p:spPr bwMode="auto">
          <a:xfrm>
            <a:off x="1047931" y="1484784"/>
            <a:ext cx="936000" cy="936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FBEA0C3-747F-4CD3-9FB3-BB0CBE9528B5}"/>
              </a:ext>
            </a:extLst>
          </p:cNvPr>
          <p:cNvSpPr/>
          <p:nvPr/>
        </p:nvSpPr>
        <p:spPr>
          <a:xfrm>
            <a:off x="933880" y="1750948"/>
            <a:ext cx="1152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buClr>
                <a:srgbClr val="FF6600"/>
              </a:buClr>
            </a:pPr>
            <a:r>
              <a:rPr lang="it-IT" sz="1800" b="1" baseline="0" dirty="0">
                <a:solidFill>
                  <a:srgbClr val="FFFFFF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65.400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855978C-E69B-4B4A-BDE0-F84E63F24F78}"/>
              </a:ext>
            </a:extLst>
          </p:cNvPr>
          <p:cNvSpPr/>
          <p:nvPr/>
        </p:nvSpPr>
        <p:spPr>
          <a:xfrm>
            <a:off x="2017771" y="1540875"/>
            <a:ext cx="935919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r>
              <a:rPr lang="it-IT" sz="1600" b="1" baseline="0" dirty="0">
                <a:solidFill>
                  <a:srgbClr val="FF660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addetti in Italia nel 2017, 90% </a:t>
            </a:r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laureati e diplomati, </a:t>
            </a:r>
            <a:r>
              <a:rPr lang="it-IT" sz="1600" b="1" baseline="0" dirty="0">
                <a:solidFill>
                  <a:srgbClr val="FF660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42% </a:t>
            </a:r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donne.</a:t>
            </a:r>
          </a:p>
          <a:p>
            <a:pPr eaLnBrk="1" hangingPunct="1">
              <a:spcAft>
                <a:spcPts val="0"/>
              </a:spcAft>
            </a:pPr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Dal 2013, </a:t>
            </a:r>
            <a:r>
              <a:rPr lang="it-IT" sz="1600" b="1" baseline="0" dirty="0">
                <a:solidFill>
                  <a:srgbClr val="FF660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3 mila addetti in più </a:t>
            </a:r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soprattutto in produzione e Ricerca, grazie a 7 mila assunzioni all’anno, per metà giovani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E703061-D59B-40FD-A9A1-9A41882246F9}"/>
              </a:ext>
            </a:extLst>
          </p:cNvPr>
          <p:cNvSpPr/>
          <p:nvPr/>
        </p:nvSpPr>
        <p:spPr>
          <a:xfrm>
            <a:off x="939867" y="4009580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buClr>
                <a:srgbClr val="FF6600"/>
              </a:buClr>
            </a:pPr>
            <a:r>
              <a:rPr lang="it-IT" b="1" baseline="0" dirty="0">
                <a:solidFill>
                  <a:srgbClr val="FFFFFF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+6%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CC65C919-7226-4FDF-B399-B01A61A9D42F}"/>
              </a:ext>
            </a:extLst>
          </p:cNvPr>
          <p:cNvSpPr/>
          <p:nvPr/>
        </p:nvSpPr>
        <p:spPr bwMode="auto">
          <a:xfrm>
            <a:off x="1047931" y="3789144"/>
            <a:ext cx="936000" cy="936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6E3527E-7D0B-4D72-9356-36543C60E228}"/>
              </a:ext>
            </a:extLst>
          </p:cNvPr>
          <p:cNvSpPr/>
          <p:nvPr/>
        </p:nvSpPr>
        <p:spPr>
          <a:xfrm>
            <a:off x="939867" y="4016633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buClr>
                <a:srgbClr val="FF6600"/>
              </a:buClr>
            </a:pPr>
            <a:r>
              <a:rPr lang="it-IT" b="1" baseline="0" dirty="0">
                <a:solidFill>
                  <a:srgbClr val="FFFFFF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+24%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A3BCB14-C8FC-4E38-A362-22A12B19C2D6}"/>
              </a:ext>
            </a:extLst>
          </p:cNvPr>
          <p:cNvSpPr/>
          <p:nvPr/>
        </p:nvSpPr>
        <p:spPr>
          <a:xfrm>
            <a:off x="2017771" y="3954559"/>
            <a:ext cx="97218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0"/>
              </a:spcAft>
            </a:pPr>
            <a:r>
              <a:rPr lang="it-IT" sz="1600" b="1" baseline="0" dirty="0">
                <a:solidFill>
                  <a:srgbClr val="FF660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crescita della produzione farmaceutica dal 2007 al 2017                                                               </a:t>
            </a:r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(rispetto a -18% della media manifatturiera), per il </a:t>
            </a:r>
            <a:r>
              <a:rPr lang="it-IT" sz="1600" b="1" baseline="0" dirty="0">
                <a:solidFill>
                  <a:srgbClr val="FF660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100%</a:t>
            </a:r>
            <a:r>
              <a:rPr lang="it-IT" sz="1400" baseline="0" dirty="0">
                <a:solidFill>
                  <a:srgbClr val="004080"/>
                </a:solidFill>
                <a:latin typeface="Lucida Sans" panose="020B060203050402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 legata all’incremento delle esportazioni</a:t>
            </a:r>
          </a:p>
        </p:txBody>
      </p:sp>
    </p:spTree>
    <p:extLst>
      <p:ext uri="{BB962C8B-B14F-4D97-AF65-F5344CB8AC3E}">
        <p14:creationId xmlns:p14="http://schemas.microsoft.com/office/powerpoint/2010/main" val="70417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3433" y="332657"/>
            <a:ext cx="10684732" cy="85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L’eccellenza delle Risorse Umane                                                            è il primo fattore di competitività</a:t>
            </a:r>
            <a:endParaRPr lang="it-IT" sz="2600" baseline="0" dirty="0">
              <a:solidFill>
                <a:srgbClr val="004080"/>
              </a:solidFill>
              <a:latin typeface="Lucida Sans" pitchFamily="34" charset="0"/>
              <a:ea typeface="Arial Unicode MS" pitchFamily="34" charset="-128"/>
              <a:cs typeface="Arial Unicode MS" pitchFamily="34" charset="-128"/>
              <a:sym typeface="Apex New Medium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A7AB95B-C197-4645-A763-CBBE0BDB0D21}"/>
              </a:ext>
            </a:extLst>
          </p:cNvPr>
          <p:cNvSpPr/>
          <p:nvPr/>
        </p:nvSpPr>
        <p:spPr>
          <a:xfrm>
            <a:off x="983433" y="1772816"/>
            <a:ext cx="48965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1400" b="1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Crescita dell’occupazione tra il 2015 e il 2017                                                    </a:t>
            </a:r>
            <a:r>
              <a:rPr lang="it-IT" sz="1200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(</a:t>
            </a:r>
            <a:r>
              <a:rPr lang="it-IT" sz="1200" baseline="0" dirty="0" err="1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var</a:t>
            </a:r>
            <a:r>
              <a:rPr lang="it-IT" sz="1200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. % cumulata)</a:t>
            </a:r>
            <a:endParaRPr lang="it-IT" sz="1400" b="1" baseline="0" dirty="0">
              <a:solidFill>
                <a:srgbClr val="00408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7022A5F-0AA0-46F8-9166-B432B166D75F}"/>
              </a:ext>
            </a:extLst>
          </p:cNvPr>
          <p:cNvSpPr txBox="1"/>
          <p:nvPr/>
        </p:nvSpPr>
        <p:spPr bwMode="auto">
          <a:xfrm>
            <a:off x="6163815" y="2593287"/>
            <a:ext cx="55043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Una delle specificità principali dell’industria farmaceutica                  è la qualità delle Risorse Umane – tra le più formate                          (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90% degli addetti laureato o diplomato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) e produttive                                              nel panorama industriale – che è il primo fattore                              di competitività dichiarato dalle imprese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6A21DBED-298A-47E2-A928-A9797031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542" y="2283371"/>
            <a:ext cx="3024336" cy="3005644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4BC151D-8DE6-4B53-9567-4B724A956591}"/>
              </a:ext>
            </a:extLst>
          </p:cNvPr>
          <p:cNvSpPr txBox="1"/>
          <p:nvPr/>
        </p:nvSpPr>
        <p:spPr bwMode="auto">
          <a:xfrm>
            <a:off x="919022" y="2461073"/>
            <a:ext cx="14679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Farmaceutica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B8BEE44-7546-4338-A73B-28DEB05CAEF9}"/>
              </a:ext>
            </a:extLst>
          </p:cNvPr>
          <p:cNvSpPr txBox="1"/>
          <p:nvPr/>
        </p:nvSpPr>
        <p:spPr bwMode="auto">
          <a:xfrm>
            <a:off x="911424" y="4530142"/>
            <a:ext cx="14679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Meccanica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1570907-239A-4EEE-8788-A7DB60A65117}"/>
              </a:ext>
            </a:extLst>
          </p:cNvPr>
          <p:cNvSpPr txBox="1"/>
          <p:nvPr/>
        </p:nvSpPr>
        <p:spPr bwMode="auto">
          <a:xfrm>
            <a:off x="919022" y="2808378"/>
            <a:ext cx="14679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Mezzi di trasporto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8A44AAA-6B2F-4C4D-9CC9-08E5AF66DCC6}"/>
              </a:ext>
            </a:extLst>
          </p:cNvPr>
          <p:cNvSpPr txBox="1"/>
          <p:nvPr/>
        </p:nvSpPr>
        <p:spPr bwMode="auto">
          <a:xfrm>
            <a:off x="1366438" y="3162738"/>
            <a:ext cx="102054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Servizi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8C5CB88-E138-4F62-8688-CD5D33269A8F}"/>
              </a:ext>
            </a:extLst>
          </p:cNvPr>
          <p:cNvSpPr txBox="1"/>
          <p:nvPr/>
        </p:nvSpPr>
        <p:spPr bwMode="auto">
          <a:xfrm>
            <a:off x="919022" y="3509252"/>
            <a:ext cx="14679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Alimentari e bevande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1B1B84D3-9BF6-4EC6-9DB2-80C937280F9C}"/>
              </a:ext>
            </a:extLst>
          </p:cNvPr>
          <p:cNvSpPr txBox="1"/>
          <p:nvPr/>
        </p:nvSpPr>
        <p:spPr bwMode="auto">
          <a:xfrm>
            <a:off x="912257" y="4813354"/>
            <a:ext cx="1467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Industria manifatturiera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127B71DE-3F28-4147-8595-4B9A94A2EB0E}"/>
              </a:ext>
            </a:extLst>
          </p:cNvPr>
          <p:cNvSpPr txBox="1"/>
          <p:nvPr/>
        </p:nvSpPr>
        <p:spPr bwMode="auto">
          <a:xfrm>
            <a:off x="919022" y="3849201"/>
            <a:ext cx="14679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Chimica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1C58F9F-4C48-4282-AC48-5E2136A4700D}"/>
              </a:ext>
            </a:extLst>
          </p:cNvPr>
          <p:cNvSpPr txBox="1"/>
          <p:nvPr/>
        </p:nvSpPr>
        <p:spPr bwMode="auto">
          <a:xfrm>
            <a:off x="919022" y="4190912"/>
            <a:ext cx="14679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Metalli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ED05ABEA-9F66-4BC5-9548-2585578A8B16}"/>
              </a:ext>
            </a:extLst>
          </p:cNvPr>
          <p:cNvSpPr txBox="1"/>
          <p:nvPr/>
        </p:nvSpPr>
        <p:spPr bwMode="auto">
          <a:xfrm>
            <a:off x="2219997" y="5258493"/>
            <a:ext cx="338554" cy="53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0,0%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3FBD8D77-E358-438D-9949-1F29A4B8AC5B}"/>
              </a:ext>
            </a:extLst>
          </p:cNvPr>
          <p:cNvSpPr txBox="1"/>
          <p:nvPr/>
        </p:nvSpPr>
        <p:spPr bwMode="auto">
          <a:xfrm>
            <a:off x="2505340" y="5258493"/>
            <a:ext cx="338554" cy="5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0,5%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D624790-B391-4F84-9961-E43F4FA9801D}"/>
              </a:ext>
            </a:extLst>
          </p:cNvPr>
          <p:cNvSpPr txBox="1"/>
          <p:nvPr/>
        </p:nvSpPr>
        <p:spPr bwMode="auto">
          <a:xfrm>
            <a:off x="2790683" y="5258493"/>
            <a:ext cx="338554" cy="5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1,0%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82756F6C-9979-4351-97ED-26733922D09D}"/>
              </a:ext>
            </a:extLst>
          </p:cNvPr>
          <p:cNvSpPr txBox="1"/>
          <p:nvPr/>
        </p:nvSpPr>
        <p:spPr bwMode="auto">
          <a:xfrm>
            <a:off x="3076026" y="5258492"/>
            <a:ext cx="338554" cy="6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1,5%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8DE0F31-3D87-4275-A4BE-FA0B136C1B35}"/>
              </a:ext>
            </a:extLst>
          </p:cNvPr>
          <p:cNvSpPr txBox="1"/>
          <p:nvPr/>
        </p:nvSpPr>
        <p:spPr bwMode="auto">
          <a:xfrm>
            <a:off x="3361369" y="5258492"/>
            <a:ext cx="338554" cy="6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2,0%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44664163-B619-4662-82D6-401B7868F775}"/>
              </a:ext>
            </a:extLst>
          </p:cNvPr>
          <p:cNvSpPr txBox="1"/>
          <p:nvPr/>
        </p:nvSpPr>
        <p:spPr bwMode="auto">
          <a:xfrm>
            <a:off x="3646712" y="5258492"/>
            <a:ext cx="338554" cy="6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2,5%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9FE6A25-A33E-4407-8EE6-0FCF44722C60}"/>
              </a:ext>
            </a:extLst>
          </p:cNvPr>
          <p:cNvSpPr txBox="1"/>
          <p:nvPr/>
        </p:nvSpPr>
        <p:spPr bwMode="auto">
          <a:xfrm>
            <a:off x="3932055" y="5258492"/>
            <a:ext cx="338554" cy="6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3,0%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F53D390A-D8E1-4673-8B22-19524D45298D}"/>
              </a:ext>
            </a:extLst>
          </p:cNvPr>
          <p:cNvSpPr txBox="1"/>
          <p:nvPr/>
        </p:nvSpPr>
        <p:spPr bwMode="auto">
          <a:xfrm>
            <a:off x="4217398" y="5258492"/>
            <a:ext cx="338554" cy="6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3,5%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5200B08C-0163-4C52-97B8-EF9E7CDC44B2}"/>
              </a:ext>
            </a:extLst>
          </p:cNvPr>
          <p:cNvSpPr txBox="1"/>
          <p:nvPr/>
        </p:nvSpPr>
        <p:spPr bwMode="auto">
          <a:xfrm>
            <a:off x="4502741" y="5258492"/>
            <a:ext cx="338554" cy="6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4,0%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75F57C7-4FB1-4568-B349-462D0AA42D24}"/>
              </a:ext>
            </a:extLst>
          </p:cNvPr>
          <p:cNvSpPr txBox="1"/>
          <p:nvPr/>
        </p:nvSpPr>
        <p:spPr bwMode="auto">
          <a:xfrm>
            <a:off x="4788084" y="5258492"/>
            <a:ext cx="338554" cy="6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4,5%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12FFA3EA-B7D9-4E3F-B35D-83D25CC93A1D}"/>
              </a:ext>
            </a:extLst>
          </p:cNvPr>
          <p:cNvSpPr txBox="1"/>
          <p:nvPr/>
        </p:nvSpPr>
        <p:spPr bwMode="auto">
          <a:xfrm>
            <a:off x="5073423" y="5258492"/>
            <a:ext cx="338554" cy="6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5,0%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1FF7212-A70E-4B76-ADB2-2F0F3812BC36}"/>
              </a:ext>
            </a:extLst>
          </p:cNvPr>
          <p:cNvSpPr txBox="1"/>
          <p:nvPr/>
        </p:nvSpPr>
        <p:spPr bwMode="auto">
          <a:xfrm>
            <a:off x="6163816" y="3996933"/>
            <a:ext cx="533278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La farmaceutica è il settore che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negli ultimi due anni                  ha aumentato di più la propria occupazione                      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(+4,5% vs 1,3% della media manifatturiera)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1" name="Rectangle 53">
            <a:extLst>
              <a:ext uri="{FF2B5EF4-FFF2-40B4-BE49-F238E27FC236}">
                <a16:creationId xmlns:a16="http://schemas.microsoft.com/office/drawing/2014/main" id="{7779F25C-D2B7-446B-964B-798085B3D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875" y="6223665"/>
            <a:ext cx="65817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</a:rPr>
              <a:t>Fonte: elaborazioni </a:t>
            </a:r>
            <a:r>
              <a:rPr lang="it-IT" sz="1000" baseline="0" dirty="0" err="1">
                <a:solidFill>
                  <a:srgbClr val="004080"/>
                </a:solidFill>
                <a:latin typeface="Lucida Sans" pitchFamily="34" charset="0"/>
              </a:rPr>
              <a:t>Farmindustria</a:t>
            </a: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</a:rPr>
              <a:t> su dati aziendali, Istat</a:t>
            </a:r>
          </a:p>
        </p:txBody>
      </p:sp>
    </p:spTree>
    <p:extLst>
      <p:ext uri="{BB962C8B-B14F-4D97-AF65-F5344CB8AC3E}">
        <p14:creationId xmlns:p14="http://schemas.microsoft.com/office/powerpoint/2010/main" val="597516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3433" y="404664"/>
            <a:ext cx="10684732" cy="5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Nella farmaceutica la parità di genere è già una realtà</a:t>
            </a:r>
            <a:endParaRPr lang="it-IT" sz="2600" baseline="0" dirty="0">
              <a:solidFill>
                <a:srgbClr val="004080"/>
              </a:solidFill>
              <a:latin typeface="Lucida Sans" pitchFamily="34" charset="0"/>
              <a:ea typeface="Arial Unicode MS" pitchFamily="34" charset="-128"/>
              <a:cs typeface="Arial Unicode MS" pitchFamily="34" charset="-128"/>
              <a:sym typeface="Apex New Medium"/>
            </a:endParaRP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FB7479EA-7571-4F9B-A055-FB990A353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054" y="2072755"/>
            <a:ext cx="3528392" cy="2940422"/>
          </a:xfrm>
          <a:prstGeom prst="rect">
            <a:avLst/>
          </a:prstGeom>
        </p:spPr>
      </p:pic>
      <p:sp>
        <p:nvSpPr>
          <p:cNvPr id="43" name="Rectangle 53">
            <a:extLst>
              <a:ext uri="{FF2B5EF4-FFF2-40B4-BE49-F238E27FC236}">
                <a16:creationId xmlns:a16="http://schemas.microsoft.com/office/drawing/2014/main" id="{EE006212-64C8-413B-9184-A3A7CA44B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0492" y="6223665"/>
            <a:ext cx="65817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</a:rPr>
              <a:t>Fonte: elaborazioni </a:t>
            </a:r>
            <a:r>
              <a:rPr lang="it-IT" sz="1000" baseline="0" dirty="0" err="1">
                <a:solidFill>
                  <a:srgbClr val="004080"/>
                </a:solidFill>
                <a:latin typeface="Lucida Sans" pitchFamily="34" charset="0"/>
              </a:rPr>
              <a:t>Farmindustria</a:t>
            </a: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</a:rPr>
              <a:t> su dati INPS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F5D70C5C-57CF-4D43-A328-5CEE4D8B0483}"/>
              </a:ext>
            </a:extLst>
          </p:cNvPr>
          <p:cNvSpPr/>
          <p:nvPr/>
        </p:nvSpPr>
        <p:spPr>
          <a:xfrm>
            <a:off x="996060" y="1556792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it-IT" sz="1400" b="1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Caratteristiche dell’occupazione femminile per settore </a:t>
            </a:r>
            <a:r>
              <a:rPr lang="it-IT" sz="1200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(periodo 2014-2016)</a:t>
            </a:r>
            <a:endParaRPr lang="it-IT" sz="1400" b="1" baseline="0" dirty="0">
              <a:solidFill>
                <a:srgbClr val="00408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4C4CC417-3A39-468D-AFFD-C95D406DBE51}"/>
              </a:ext>
            </a:extLst>
          </p:cNvPr>
          <p:cNvSpPr txBox="1"/>
          <p:nvPr/>
        </p:nvSpPr>
        <p:spPr bwMode="auto">
          <a:xfrm>
            <a:off x="6173340" y="2341329"/>
            <a:ext cx="53084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Nella farmaceutica il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42%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 degli addetti sono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donne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,                   (vs. 29% dell’industria manifatturiera),                                       molte con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ruoli apicali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 (40% dei dirigenti e quadri)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FC952F9-4A2E-4F52-8B3E-7AF2D11AF730}"/>
              </a:ext>
            </a:extLst>
          </p:cNvPr>
          <p:cNvSpPr txBox="1"/>
          <p:nvPr/>
        </p:nvSpPr>
        <p:spPr bwMode="auto">
          <a:xfrm>
            <a:off x="1151735" y="2088256"/>
            <a:ext cx="5886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1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45%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5026F2C5-77BF-4021-8DC6-1B5FF005174E}"/>
              </a:ext>
            </a:extLst>
          </p:cNvPr>
          <p:cNvSpPr txBox="1"/>
          <p:nvPr/>
        </p:nvSpPr>
        <p:spPr bwMode="auto">
          <a:xfrm>
            <a:off x="1151735" y="2467310"/>
            <a:ext cx="5886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1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40%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428719C0-F082-4123-8A98-649CD3DCB510}"/>
              </a:ext>
            </a:extLst>
          </p:cNvPr>
          <p:cNvSpPr txBox="1"/>
          <p:nvPr/>
        </p:nvSpPr>
        <p:spPr bwMode="auto">
          <a:xfrm>
            <a:off x="1151735" y="3604472"/>
            <a:ext cx="5886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1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25%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B27DFD87-6A71-4D01-841F-88B29D681E28}"/>
              </a:ext>
            </a:extLst>
          </p:cNvPr>
          <p:cNvSpPr txBox="1"/>
          <p:nvPr/>
        </p:nvSpPr>
        <p:spPr bwMode="auto">
          <a:xfrm>
            <a:off x="1151735" y="2846364"/>
            <a:ext cx="5886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1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35%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AC7BA776-632C-485B-A732-E2D937125536}"/>
              </a:ext>
            </a:extLst>
          </p:cNvPr>
          <p:cNvSpPr txBox="1"/>
          <p:nvPr/>
        </p:nvSpPr>
        <p:spPr bwMode="auto">
          <a:xfrm>
            <a:off x="1151735" y="3225418"/>
            <a:ext cx="5886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1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30%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C555DE66-621C-471E-82FF-44981819BA7B}"/>
              </a:ext>
            </a:extLst>
          </p:cNvPr>
          <p:cNvSpPr txBox="1"/>
          <p:nvPr/>
        </p:nvSpPr>
        <p:spPr bwMode="auto">
          <a:xfrm>
            <a:off x="1151735" y="3983526"/>
            <a:ext cx="5886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1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20%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74747DF8-1508-4810-BFC4-5C1EC7E3737F}"/>
              </a:ext>
            </a:extLst>
          </p:cNvPr>
          <p:cNvSpPr txBox="1"/>
          <p:nvPr/>
        </p:nvSpPr>
        <p:spPr bwMode="auto">
          <a:xfrm>
            <a:off x="1151735" y="4362580"/>
            <a:ext cx="5886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1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15%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7C991A8A-0E29-450B-ADE1-7884E57ADA32}"/>
              </a:ext>
            </a:extLst>
          </p:cNvPr>
          <p:cNvSpPr txBox="1"/>
          <p:nvPr/>
        </p:nvSpPr>
        <p:spPr bwMode="auto">
          <a:xfrm>
            <a:off x="1151735" y="4741631"/>
            <a:ext cx="5886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11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10%</a:t>
            </a:r>
          </a:p>
        </p:txBody>
      </p:sp>
      <p:sp>
        <p:nvSpPr>
          <p:cNvPr id="54" name="Text Box 1">
            <a:extLst>
              <a:ext uri="{FF2B5EF4-FFF2-40B4-BE49-F238E27FC236}">
                <a16:creationId xmlns:a16="http://schemas.microsoft.com/office/drawing/2014/main" id="{839B5695-A1CD-49F7-9F08-EAEAB798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355" y="2370801"/>
            <a:ext cx="1402060" cy="2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100" b="1" baseline="0" dirty="0">
                <a:solidFill>
                  <a:srgbClr val="FF660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Farmaceutica</a:t>
            </a:r>
          </a:p>
        </p:txBody>
      </p:sp>
      <p:sp>
        <p:nvSpPr>
          <p:cNvPr id="55" name="Text Box 1">
            <a:extLst>
              <a:ext uri="{FF2B5EF4-FFF2-40B4-BE49-F238E27FC236}">
                <a16:creationId xmlns:a16="http://schemas.microsoft.com/office/drawing/2014/main" id="{E7717FE6-6963-48EE-B3F3-9AAE3C9D3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330" y="3885913"/>
            <a:ext cx="1633327" cy="263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100" b="1" baseline="0" dirty="0" err="1">
                <a:solidFill>
                  <a:srgbClr val="66990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Ind</a:t>
            </a:r>
            <a:r>
              <a:rPr lang="it-IT" altLang="it-IT" sz="1100" b="1" baseline="0" dirty="0">
                <a:solidFill>
                  <a:srgbClr val="66990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. Manifatturiera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27B2FD6C-BFC2-491A-A566-061D218D948E}"/>
              </a:ext>
            </a:extLst>
          </p:cNvPr>
          <p:cNvSpPr txBox="1"/>
          <p:nvPr/>
        </p:nvSpPr>
        <p:spPr bwMode="auto">
          <a:xfrm>
            <a:off x="1514317" y="4974431"/>
            <a:ext cx="5886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0%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63DBF60D-0100-4D72-B131-34FD2FBA8A25}"/>
              </a:ext>
            </a:extLst>
          </p:cNvPr>
          <p:cNvSpPr txBox="1"/>
          <p:nvPr/>
        </p:nvSpPr>
        <p:spPr bwMode="auto">
          <a:xfrm>
            <a:off x="2168900" y="4974431"/>
            <a:ext cx="5886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20%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39FD125C-B9BA-4154-AF63-423E948216F5}"/>
              </a:ext>
            </a:extLst>
          </p:cNvPr>
          <p:cNvSpPr txBox="1"/>
          <p:nvPr/>
        </p:nvSpPr>
        <p:spPr bwMode="auto">
          <a:xfrm>
            <a:off x="2823483" y="4974431"/>
            <a:ext cx="5886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30%</a:t>
            </a: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22847C63-95F7-4066-90A7-407453FA42A3}"/>
              </a:ext>
            </a:extLst>
          </p:cNvPr>
          <p:cNvSpPr txBox="1"/>
          <p:nvPr/>
        </p:nvSpPr>
        <p:spPr bwMode="auto">
          <a:xfrm>
            <a:off x="3478066" y="4974431"/>
            <a:ext cx="5886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40%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CBDA994-65B8-47D1-AAE6-4ECD8ADAB3AC}"/>
              </a:ext>
            </a:extLst>
          </p:cNvPr>
          <p:cNvSpPr txBox="1"/>
          <p:nvPr/>
        </p:nvSpPr>
        <p:spPr bwMode="auto">
          <a:xfrm>
            <a:off x="4132649" y="4974431"/>
            <a:ext cx="5886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50%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E4093599-990E-4022-A60D-BD4782379FE7}"/>
              </a:ext>
            </a:extLst>
          </p:cNvPr>
          <p:cNvSpPr txBox="1"/>
          <p:nvPr/>
        </p:nvSpPr>
        <p:spPr bwMode="auto">
          <a:xfrm>
            <a:off x="4787230" y="4974431"/>
            <a:ext cx="58869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1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60%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8FB9F670-F987-4C4F-88AD-5F0F2903F701}"/>
              </a:ext>
            </a:extLst>
          </p:cNvPr>
          <p:cNvSpPr txBox="1"/>
          <p:nvPr/>
        </p:nvSpPr>
        <p:spPr bwMode="auto">
          <a:xfrm>
            <a:off x="6173339" y="3421449"/>
            <a:ext cx="530840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Il settore si caratterizza anche per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servizi di </a:t>
            </a:r>
            <a:r>
              <a:rPr lang="it-IT" sz="1600" b="1" i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welfare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 moderni ed efficaci 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per la conciliazione vita-lavoro, l’istruzione, il benessere dei dipendenti e dei loro familiari, l’assistenza ai familiari anziani o non autosufficienti 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4" name="Rectangle 53">
            <a:extLst>
              <a:ext uri="{FF2B5EF4-FFF2-40B4-BE49-F238E27FC236}">
                <a16:creationId xmlns:a16="http://schemas.microsoft.com/office/drawing/2014/main" id="{EE006212-64C8-413B-9184-A3A7CA44B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245" y="5321803"/>
            <a:ext cx="154116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</a:rPr>
              <a:t>% sul </a:t>
            </a:r>
            <a:r>
              <a:rPr lang="it-IT" sz="1000" baseline="0">
                <a:solidFill>
                  <a:srgbClr val="004080"/>
                </a:solidFill>
                <a:latin typeface="Lucida Sans" pitchFamily="34" charset="0"/>
              </a:rPr>
              <a:t>totale addetti</a:t>
            </a:r>
            <a:endParaRPr lang="it-IT" sz="1000" baseline="0" dirty="0">
              <a:solidFill>
                <a:srgbClr val="004080"/>
              </a:solidFill>
              <a:latin typeface="Lucida Sans" pitchFamily="34" charset="0"/>
            </a:endParaRPr>
          </a:p>
        </p:txBody>
      </p:sp>
      <p:sp>
        <p:nvSpPr>
          <p:cNvPr id="25" name="Rectangle 53">
            <a:extLst>
              <a:ext uri="{FF2B5EF4-FFF2-40B4-BE49-F238E27FC236}">
                <a16:creationId xmlns:a16="http://schemas.microsoft.com/office/drawing/2014/main" id="{EE006212-64C8-413B-9184-A3A7CA44B590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80809" y="3354553"/>
            <a:ext cx="154116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</a:rPr>
              <a:t>% sul totale dirigenti</a:t>
            </a:r>
          </a:p>
        </p:txBody>
      </p:sp>
    </p:spTree>
    <p:extLst>
      <p:ext uri="{BB962C8B-B14F-4D97-AF65-F5344CB8AC3E}">
        <p14:creationId xmlns:p14="http://schemas.microsoft.com/office/powerpoint/2010/main" val="82858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83433" y="530335"/>
            <a:ext cx="10684732" cy="59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it-IT" sz="26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Tante opportunità di crescita per i giovani</a:t>
            </a:r>
            <a:endParaRPr lang="it-IT" sz="2600" baseline="0" dirty="0">
              <a:solidFill>
                <a:srgbClr val="004080"/>
              </a:solidFill>
              <a:latin typeface="Lucida Sans" pitchFamily="34" charset="0"/>
              <a:ea typeface="Arial Unicode MS" pitchFamily="34" charset="-128"/>
              <a:cs typeface="Arial Unicode MS" pitchFamily="34" charset="-128"/>
              <a:sym typeface="Apex New Medium"/>
            </a:endParaRPr>
          </a:p>
        </p:txBody>
      </p:sp>
      <p:sp>
        <p:nvSpPr>
          <p:cNvPr id="42" name="Rettangolo 41">
            <a:extLst>
              <a:ext uri="{FF2B5EF4-FFF2-40B4-BE49-F238E27FC236}">
                <a16:creationId xmlns:a16="http://schemas.microsoft.com/office/drawing/2014/main" id="{5E347AFC-AD1C-464B-BD29-B980195063F9}"/>
              </a:ext>
            </a:extLst>
          </p:cNvPr>
          <p:cNvSpPr/>
          <p:nvPr/>
        </p:nvSpPr>
        <p:spPr>
          <a:xfrm>
            <a:off x="1055440" y="1844824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1400" b="1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Caratteristiche dell’occupazione giovanile  in Italia </a:t>
            </a:r>
            <a:r>
              <a:rPr lang="it-IT" sz="1200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(periodo 2014-2016)</a:t>
            </a:r>
            <a:endParaRPr lang="it-IT" sz="1400" b="1" baseline="0" dirty="0">
              <a:solidFill>
                <a:srgbClr val="00408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3945884F-814F-476E-98B6-2E5EBE92BE66}"/>
              </a:ext>
            </a:extLst>
          </p:cNvPr>
          <p:cNvSpPr txBox="1"/>
          <p:nvPr/>
        </p:nvSpPr>
        <p:spPr bwMode="auto">
          <a:xfrm>
            <a:off x="3220164" y="3107823"/>
            <a:ext cx="7709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+10%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7AA5829-AE4C-4D82-AEB5-E6D08C75ABF6}"/>
              </a:ext>
            </a:extLst>
          </p:cNvPr>
          <p:cNvSpPr txBox="1"/>
          <p:nvPr/>
        </p:nvSpPr>
        <p:spPr bwMode="auto">
          <a:xfrm>
            <a:off x="4391087" y="3110590"/>
            <a:ext cx="588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+3%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BB4C437F-3CE9-404D-8308-A7B604355334}"/>
              </a:ext>
            </a:extLst>
          </p:cNvPr>
          <p:cNvSpPr txBox="1"/>
          <p:nvPr/>
        </p:nvSpPr>
        <p:spPr bwMode="auto">
          <a:xfrm>
            <a:off x="3339190" y="4484858"/>
            <a:ext cx="588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76%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D66DF69F-4942-46E6-B4AF-71FF9542F973}"/>
              </a:ext>
            </a:extLst>
          </p:cNvPr>
          <p:cNvSpPr txBox="1"/>
          <p:nvPr/>
        </p:nvSpPr>
        <p:spPr bwMode="auto">
          <a:xfrm>
            <a:off x="3339190" y="3710635"/>
            <a:ext cx="588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55%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15E03B07-DFE5-4BF7-90C3-CA0C03956684}"/>
              </a:ext>
            </a:extLst>
          </p:cNvPr>
          <p:cNvSpPr txBox="1"/>
          <p:nvPr/>
        </p:nvSpPr>
        <p:spPr bwMode="auto">
          <a:xfrm>
            <a:off x="4400792" y="3710635"/>
            <a:ext cx="588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20%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19C5BA6-1BB1-42A6-AC57-F3C52327D24F}"/>
              </a:ext>
            </a:extLst>
          </p:cNvPr>
          <p:cNvSpPr txBox="1"/>
          <p:nvPr/>
        </p:nvSpPr>
        <p:spPr bwMode="auto">
          <a:xfrm>
            <a:off x="4406300" y="4484858"/>
            <a:ext cx="5886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47%</a:t>
            </a:r>
          </a:p>
        </p:txBody>
      </p:sp>
      <p:sp>
        <p:nvSpPr>
          <p:cNvPr id="56" name="Text Box 1">
            <a:extLst>
              <a:ext uri="{FF2B5EF4-FFF2-40B4-BE49-F238E27FC236}">
                <a16:creationId xmlns:a16="http://schemas.microsoft.com/office/drawing/2014/main" id="{66692700-639D-4C6D-BA1A-C5268B0A2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3107822"/>
            <a:ext cx="1574062" cy="27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it-IT" altLang="it-IT" sz="12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Crescita under 35</a:t>
            </a:r>
          </a:p>
        </p:txBody>
      </p:sp>
      <p:sp>
        <p:nvSpPr>
          <p:cNvPr id="57" name="Text Box 1">
            <a:extLst>
              <a:ext uri="{FF2B5EF4-FFF2-40B4-BE49-F238E27FC236}">
                <a16:creationId xmlns:a16="http://schemas.microsoft.com/office/drawing/2014/main" id="{DD6BD0BD-B999-4874-A7D1-0441C344C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0022" y="2390845"/>
            <a:ext cx="1402060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100" b="1" i="1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Industria farmaceutica</a:t>
            </a:r>
          </a:p>
        </p:txBody>
      </p:sp>
      <p:sp>
        <p:nvSpPr>
          <p:cNvPr id="58" name="Text Box 1">
            <a:extLst>
              <a:ext uri="{FF2B5EF4-FFF2-40B4-BE49-F238E27FC236}">
                <a16:creationId xmlns:a16="http://schemas.microsoft.com/office/drawing/2014/main" id="{5168363F-7D68-4BFB-A20E-B1CEFF3D2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3607960"/>
            <a:ext cx="1944217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it-IT" altLang="it-IT" sz="12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% under 35 sul totale      degli addetti in più</a:t>
            </a:r>
          </a:p>
        </p:txBody>
      </p:sp>
      <p:sp>
        <p:nvSpPr>
          <p:cNvPr id="59" name="Text Box 1">
            <a:extLst>
              <a:ext uri="{FF2B5EF4-FFF2-40B4-BE49-F238E27FC236}">
                <a16:creationId xmlns:a16="http://schemas.microsoft.com/office/drawing/2014/main" id="{4D7FF56E-1A09-4D0D-8FE7-F13DA0F73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0" y="4292764"/>
            <a:ext cx="2088232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it-IT" altLang="it-IT" sz="12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% a tempo indeterminato             sul totale degli addetti under 35 in più</a:t>
            </a:r>
            <a:endParaRPr lang="it-IT" altLang="it-IT" sz="700" baseline="0" dirty="0">
              <a:solidFill>
                <a:srgbClr val="004080"/>
              </a:solidFill>
              <a:latin typeface="Lucida Sans" pitchFamily="34" charset="0"/>
              <a:ea typeface="MS Gothic" pitchFamily="49" charset="-128"/>
              <a:cs typeface="Lucida Sans" pitchFamily="34" charset="0"/>
            </a:endParaRPr>
          </a:p>
        </p:txBody>
      </p:sp>
      <p:sp>
        <p:nvSpPr>
          <p:cNvPr id="60" name="Text Box 1">
            <a:extLst>
              <a:ext uri="{FF2B5EF4-FFF2-40B4-BE49-F238E27FC236}">
                <a16:creationId xmlns:a16="http://schemas.microsoft.com/office/drawing/2014/main" id="{A40C96B7-4F07-40D0-B258-9651B1A45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193" y="2388272"/>
            <a:ext cx="1402060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it-IT" altLang="it-IT" sz="1100" b="1" i="1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Totale             economia</a:t>
            </a:r>
          </a:p>
        </p:txBody>
      </p: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C3792F5A-0C64-4A77-9EA6-539D118C259D}"/>
              </a:ext>
            </a:extLst>
          </p:cNvPr>
          <p:cNvSpPr txBox="1"/>
          <p:nvPr/>
        </p:nvSpPr>
        <p:spPr bwMode="auto">
          <a:xfrm>
            <a:off x="6172278" y="2289076"/>
            <a:ext cx="34486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I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giovani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 (under 35):</a:t>
            </a:r>
            <a:endParaRPr lang="it-IT" sz="1400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FC80647F-EA41-4AE2-81D4-68270571C407}"/>
              </a:ext>
            </a:extLst>
          </p:cNvPr>
          <p:cNvSpPr txBox="1"/>
          <p:nvPr/>
        </p:nvSpPr>
        <p:spPr bwMode="auto">
          <a:xfrm>
            <a:off x="6431987" y="3297117"/>
            <a:ext cx="48485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il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76%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 dei giovani nuovi assunti ha un contratto                                     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a tempo indeterminato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5344D9A1-EB77-4CF5-96A4-9D4B6367A926}"/>
              </a:ext>
            </a:extLst>
          </p:cNvPr>
          <p:cNvCxnSpPr/>
          <p:nvPr/>
        </p:nvCxnSpPr>
        <p:spPr bwMode="auto">
          <a:xfrm>
            <a:off x="1127448" y="2930753"/>
            <a:ext cx="3960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6C63CFEE-7304-4DB2-9E07-84FBF384A9AF}"/>
              </a:ext>
            </a:extLst>
          </p:cNvPr>
          <p:cNvCxnSpPr/>
          <p:nvPr/>
        </p:nvCxnSpPr>
        <p:spPr bwMode="auto">
          <a:xfrm>
            <a:off x="1127448" y="5064951"/>
            <a:ext cx="39604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4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297BB42D-FEC9-46FE-9428-3A2EC7254566}"/>
              </a:ext>
            </a:extLst>
          </p:cNvPr>
          <p:cNvSpPr txBox="1"/>
          <p:nvPr/>
        </p:nvSpPr>
        <p:spPr bwMode="auto">
          <a:xfrm>
            <a:off x="6431987" y="2797054"/>
            <a:ext cx="40565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sono il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55% dei nuovi assunti 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dal 2014</a:t>
            </a:r>
            <a:endParaRPr lang="it-IT" sz="1400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FC857A88-913B-4E6A-ACF0-63F51EB5B10D}"/>
              </a:ext>
            </a:extLst>
          </p:cNvPr>
          <p:cNvSpPr txBox="1"/>
          <p:nvPr/>
        </p:nvSpPr>
        <p:spPr bwMode="auto">
          <a:xfrm>
            <a:off x="6431987" y="4043400"/>
            <a:ext cx="420051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in due anni sono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aumentati del 10%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,                    più di ogni altro settore</a:t>
            </a:r>
            <a:endParaRPr lang="it-IT" sz="1400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5A462985-02DB-4C40-B124-236DE38DD90A}"/>
              </a:ext>
            </a:extLst>
          </p:cNvPr>
          <p:cNvSpPr/>
          <p:nvPr/>
        </p:nvSpPr>
        <p:spPr bwMode="auto">
          <a:xfrm>
            <a:off x="6326928" y="3421476"/>
            <a:ext cx="108000" cy="108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7B51C3E3-B4D6-4FDA-AB3E-2F5CAA6D1A30}"/>
              </a:ext>
            </a:extLst>
          </p:cNvPr>
          <p:cNvSpPr/>
          <p:nvPr/>
        </p:nvSpPr>
        <p:spPr bwMode="auto">
          <a:xfrm>
            <a:off x="6326928" y="4173414"/>
            <a:ext cx="108000" cy="108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69" name="Ovale 68">
            <a:extLst>
              <a:ext uri="{FF2B5EF4-FFF2-40B4-BE49-F238E27FC236}">
                <a16:creationId xmlns:a16="http://schemas.microsoft.com/office/drawing/2014/main" id="{35358695-A74F-43BF-B689-82E57CF73BE9}"/>
              </a:ext>
            </a:extLst>
          </p:cNvPr>
          <p:cNvSpPr/>
          <p:nvPr/>
        </p:nvSpPr>
        <p:spPr bwMode="auto">
          <a:xfrm>
            <a:off x="6326928" y="2930299"/>
            <a:ext cx="108000" cy="108000"/>
          </a:xfrm>
          <a:prstGeom prst="ellipse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it-IT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70" name="Rectangle 53">
            <a:extLst>
              <a:ext uri="{FF2B5EF4-FFF2-40B4-BE49-F238E27FC236}">
                <a16:creationId xmlns:a16="http://schemas.microsoft.com/office/drawing/2014/main" id="{43BC5C37-4656-4C00-9D62-7125A9066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864" y="6223665"/>
            <a:ext cx="6581725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</a:rPr>
              <a:t>Fonte: elaborazioni </a:t>
            </a:r>
            <a:r>
              <a:rPr lang="it-IT" sz="1000" baseline="0" dirty="0" err="1">
                <a:solidFill>
                  <a:srgbClr val="004080"/>
                </a:solidFill>
                <a:latin typeface="Lucida Sans" pitchFamily="34" charset="0"/>
              </a:rPr>
              <a:t>Farmindustria</a:t>
            </a: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</a:rPr>
              <a:t> su dati INPS</a:t>
            </a:r>
          </a:p>
        </p:txBody>
      </p:sp>
    </p:spTree>
    <p:extLst>
      <p:ext uri="{BB962C8B-B14F-4D97-AF65-F5344CB8AC3E}">
        <p14:creationId xmlns:p14="http://schemas.microsoft.com/office/powerpoint/2010/main" val="2192940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55440" y="315564"/>
            <a:ext cx="1072919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Imprese del farmaco a capitale estero </a:t>
            </a:r>
            <a:r>
              <a:rPr lang="it-IT" sz="2600" i="1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leader</a:t>
            </a:r>
            <a:r>
              <a:rPr lang="it-IT" sz="260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  <a:cs typeface="Lucida Sans" pitchFamily="34" charset="0"/>
              </a:rPr>
              <a:t>                                             per investimenti ed esportazioni</a:t>
            </a:r>
            <a:endParaRPr lang="it-IT" sz="2000" dirty="0">
              <a:solidFill>
                <a:srgbClr val="004080"/>
              </a:solidFill>
              <a:latin typeface="Lucida Sans" pitchFamily="34" charset="0"/>
              <a:ea typeface="MS Gothic" pitchFamily="49" charset="-128"/>
              <a:cs typeface="Lucida Sans" pitchFamily="34" charset="0"/>
            </a:endParaRPr>
          </a:p>
        </p:txBody>
      </p:sp>
      <p:sp>
        <p:nvSpPr>
          <p:cNvPr id="13" name="Text Box 25">
            <a:extLst>
              <a:ext uri="{FF2B5EF4-FFF2-40B4-BE49-F238E27FC236}">
                <a16:creationId xmlns:a16="http://schemas.microsoft.com/office/drawing/2014/main" id="{398DA5D0-5632-4157-9488-74FBF589A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775" y="6232912"/>
            <a:ext cx="3933825" cy="246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defTabSz="449263">
              <a:spcBef>
                <a:spcPts val="625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</a:rPr>
              <a:t>Fonte: elaborazioni </a:t>
            </a:r>
            <a:r>
              <a:rPr lang="it-IT" sz="1000" baseline="0" dirty="0" err="1">
                <a:solidFill>
                  <a:srgbClr val="004080"/>
                </a:solidFill>
                <a:latin typeface="Lucida Sans" pitchFamily="34" charset="0"/>
                <a:ea typeface="MS Gothic" pitchFamily="49" charset="-128"/>
              </a:rPr>
              <a:t>Farmindustria</a:t>
            </a: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MS Gothic" pitchFamily="49" charset="-128"/>
              </a:rPr>
              <a:t> su dati Istat, Eurostat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12726F3-8DD8-4B7D-8898-169941A54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7606" y="2224028"/>
            <a:ext cx="3144475" cy="3135728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BC11FEBC-311C-42D0-A415-2C18EFACCF48}"/>
              </a:ext>
            </a:extLst>
          </p:cNvPr>
          <p:cNvSpPr/>
          <p:nvPr/>
        </p:nvSpPr>
        <p:spPr>
          <a:xfrm>
            <a:off x="1055440" y="1595708"/>
            <a:ext cx="4032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it-IT" sz="1400" b="1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Investimenti ed export annuali in Italia           da parte di imprese a capitale estero            </a:t>
            </a:r>
            <a:r>
              <a:rPr lang="it-IT" sz="1200" baseline="0" dirty="0">
                <a:solidFill>
                  <a:srgbClr val="004080"/>
                </a:solidFill>
                <a:latin typeface="Lucida Sans" panose="020B0602030504020204" pitchFamily="34" charset="0"/>
                <a:cs typeface="Lucida Sans" panose="020B0602030504020204" pitchFamily="34" charset="0"/>
              </a:rPr>
              <a:t>(% sul totale dell’industria manifatturiera)</a:t>
            </a:r>
            <a:endParaRPr lang="it-IT" sz="1400" baseline="0" dirty="0">
              <a:solidFill>
                <a:srgbClr val="004080"/>
              </a:solidFill>
              <a:latin typeface="Lucida Sans" panose="020B0602030504020204" pitchFamily="34" charset="0"/>
              <a:cs typeface="Lucida Sans" panose="020B0602030504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43770D9-B41C-471A-9E00-99AB23157FFC}"/>
              </a:ext>
            </a:extLst>
          </p:cNvPr>
          <p:cNvSpPr txBox="1"/>
          <p:nvPr/>
        </p:nvSpPr>
        <p:spPr bwMode="auto">
          <a:xfrm>
            <a:off x="1172272" y="2336000"/>
            <a:ext cx="14679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Farmaceutica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5CF6094-6861-4CD8-B6C6-F787FD887305}"/>
              </a:ext>
            </a:extLst>
          </p:cNvPr>
          <p:cNvSpPr txBox="1"/>
          <p:nvPr/>
        </p:nvSpPr>
        <p:spPr bwMode="auto">
          <a:xfrm>
            <a:off x="1172272" y="2554817"/>
            <a:ext cx="14679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Meccanica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ABBE9E2-DFDF-4D0B-8EFD-9FD97FFEC619}"/>
              </a:ext>
            </a:extLst>
          </p:cNvPr>
          <p:cNvSpPr txBox="1"/>
          <p:nvPr/>
        </p:nvSpPr>
        <p:spPr bwMode="auto">
          <a:xfrm>
            <a:off x="1172272" y="2790881"/>
            <a:ext cx="14679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Mezzi di trasporto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8D4281F5-201A-428D-8FF6-5E433B480894}"/>
              </a:ext>
            </a:extLst>
          </p:cNvPr>
          <p:cNvSpPr txBox="1"/>
          <p:nvPr/>
        </p:nvSpPr>
        <p:spPr bwMode="auto">
          <a:xfrm>
            <a:off x="1055440" y="3006929"/>
            <a:ext cx="158479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Informatica e Elettronica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3423C-0785-40FC-A786-435B75AC3FDF}"/>
              </a:ext>
            </a:extLst>
          </p:cNvPr>
          <p:cNvSpPr txBox="1"/>
          <p:nvPr/>
        </p:nvSpPr>
        <p:spPr bwMode="auto">
          <a:xfrm>
            <a:off x="1172272" y="3231200"/>
            <a:ext cx="14679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Chimica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E8687EC-B18B-4E41-BB0F-6284D33B8F93}"/>
              </a:ext>
            </a:extLst>
          </p:cNvPr>
          <p:cNvSpPr txBox="1"/>
          <p:nvPr/>
        </p:nvSpPr>
        <p:spPr bwMode="auto">
          <a:xfrm>
            <a:off x="1172272" y="3452904"/>
            <a:ext cx="14679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Metallurgia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52792230-610A-495B-BA93-BF69B31B0011}"/>
              </a:ext>
            </a:extLst>
          </p:cNvPr>
          <p:cNvSpPr txBox="1"/>
          <p:nvPr/>
        </p:nvSpPr>
        <p:spPr bwMode="auto">
          <a:xfrm>
            <a:off x="1172272" y="3678024"/>
            <a:ext cx="14679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Petrolifero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67B65AF-6A7B-4C20-9B4C-EE4EB429ED95}"/>
              </a:ext>
            </a:extLst>
          </p:cNvPr>
          <p:cNvSpPr txBox="1"/>
          <p:nvPr/>
        </p:nvSpPr>
        <p:spPr bwMode="auto">
          <a:xfrm>
            <a:off x="1172272" y="3889481"/>
            <a:ext cx="14679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Gomma e Plastica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E8FAC80-B620-4798-9445-D7C9A1B5E05E}"/>
              </a:ext>
            </a:extLst>
          </p:cNvPr>
          <p:cNvSpPr txBox="1"/>
          <p:nvPr/>
        </p:nvSpPr>
        <p:spPr bwMode="auto">
          <a:xfrm>
            <a:off x="983432" y="4113648"/>
            <a:ext cx="165679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Tessile e Abbigliamento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B79201C3-5CB6-467B-BBA0-D859F15BE8F7}"/>
              </a:ext>
            </a:extLst>
          </p:cNvPr>
          <p:cNvSpPr txBox="1"/>
          <p:nvPr/>
        </p:nvSpPr>
        <p:spPr bwMode="auto">
          <a:xfrm>
            <a:off x="1172272" y="4560048"/>
            <a:ext cx="14679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Mobili e altro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809D037-1403-4265-91BB-F2D2622E291A}"/>
              </a:ext>
            </a:extLst>
          </p:cNvPr>
          <p:cNvSpPr txBox="1"/>
          <p:nvPr/>
        </p:nvSpPr>
        <p:spPr bwMode="auto">
          <a:xfrm>
            <a:off x="1172272" y="4788320"/>
            <a:ext cx="146795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Carta e Stampa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CFA7756-6468-466E-8B71-DB2A93BC8FB7}"/>
              </a:ext>
            </a:extLst>
          </p:cNvPr>
          <p:cNvSpPr txBox="1"/>
          <p:nvPr/>
        </p:nvSpPr>
        <p:spPr bwMode="auto">
          <a:xfrm>
            <a:off x="1172272" y="4938608"/>
            <a:ext cx="1467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Vetro e altri minerali non metalliferi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B5DFBB1D-1EF4-4B15-9D03-3E908FAE0764}"/>
              </a:ext>
            </a:extLst>
          </p:cNvPr>
          <p:cNvSpPr txBox="1"/>
          <p:nvPr/>
        </p:nvSpPr>
        <p:spPr bwMode="auto">
          <a:xfrm>
            <a:off x="1055440" y="4263216"/>
            <a:ext cx="15849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it-IT" sz="9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Alimentare,                       Bevande e Tabacco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02C5C899-2096-44CE-9268-8F6F579CB1A3}"/>
              </a:ext>
            </a:extLst>
          </p:cNvPr>
          <p:cNvSpPr txBox="1"/>
          <p:nvPr/>
        </p:nvSpPr>
        <p:spPr bwMode="auto">
          <a:xfrm>
            <a:off x="2424165" y="5283342"/>
            <a:ext cx="43774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0%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13C359BD-0B40-4620-BFD5-9005AB164AD1}"/>
              </a:ext>
            </a:extLst>
          </p:cNvPr>
          <p:cNvSpPr txBox="1"/>
          <p:nvPr/>
        </p:nvSpPr>
        <p:spPr bwMode="auto">
          <a:xfrm>
            <a:off x="5413824" y="5283342"/>
            <a:ext cx="4377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18%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07D2732-69C4-4EA1-975B-A089747DF593}"/>
              </a:ext>
            </a:extLst>
          </p:cNvPr>
          <p:cNvSpPr txBox="1"/>
          <p:nvPr/>
        </p:nvSpPr>
        <p:spPr bwMode="auto">
          <a:xfrm>
            <a:off x="2756349" y="5283342"/>
            <a:ext cx="43774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2%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89D5E13-740A-4C2E-8C8E-B48ADABE67A2}"/>
              </a:ext>
            </a:extLst>
          </p:cNvPr>
          <p:cNvSpPr txBox="1"/>
          <p:nvPr/>
        </p:nvSpPr>
        <p:spPr bwMode="auto">
          <a:xfrm>
            <a:off x="3088533" y="5283342"/>
            <a:ext cx="43774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4%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47E0046-F7FB-46A6-8356-FB49E23A9ED0}"/>
              </a:ext>
            </a:extLst>
          </p:cNvPr>
          <p:cNvSpPr txBox="1"/>
          <p:nvPr/>
        </p:nvSpPr>
        <p:spPr bwMode="auto">
          <a:xfrm>
            <a:off x="3420717" y="5283342"/>
            <a:ext cx="43774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6%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EF46B89F-E71B-4F61-8DA1-3DFDD90300EB}"/>
              </a:ext>
            </a:extLst>
          </p:cNvPr>
          <p:cNvSpPr txBox="1"/>
          <p:nvPr/>
        </p:nvSpPr>
        <p:spPr bwMode="auto">
          <a:xfrm>
            <a:off x="3752901" y="5283342"/>
            <a:ext cx="43774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8%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C971CCD-AB93-44E8-A019-7EB83C643D34}"/>
              </a:ext>
            </a:extLst>
          </p:cNvPr>
          <p:cNvSpPr txBox="1"/>
          <p:nvPr/>
        </p:nvSpPr>
        <p:spPr bwMode="auto">
          <a:xfrm>
            <a:off x="4085085" y="5283342"/>
            <a:ext cx="4377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10%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2CEE8467-C038-4613-9FC1-33E1272DEA05}"/>
              </a:ext>
            </a:extLst>
          </p:cNvPr>
          <p:cNvSpPr txBox="1"/>
          <p:nvPr/>
        </p:nvSpPr>
        <p:spPr bwMode="auto">
          <a:xfrm>
            <a:off x="4417269" y="5283342"/>
            <a:ext cx="4377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12%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96FC1DEE-8996-4071-90E7-007B9D397CAA}"/>
              </a:ext>
            </a:extLst>
          </p:cNvPr>
          <p:cNvSpPr txBox="1"/>
          <p:nvPr/>
        </p:nvSpPr>
        <p:spPr bwMode="auto">
          <a:xfrm>
            <a:off x="4749453" y="5283342"/>
            <a:ext cx="4377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14%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8B66A258-FE2E-4926-8EF7-4367B0129824}"/>
              </a:ext>
            </a:extLst>
          </p:cNvPr>
          <p:cNvSpPr txBox="1"/>
          <p:nvPr/>
        </p:nvSpPr>
        <p:spPr bwMode="auto">
          <a:xfrm>
            <a:off x="5081637" y="5283342"/>
            <a:ext cx="43774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16%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D54D90CF-7347-4DA0-947F-B8030E59AF33}"/>
              </a:ext>
            </a:extLst>
          </p:cNvPr>
          <p:cNvSpPr txBox="1"/>
          <p:nvPr/>
        </p:nvSpPr>
        <p:spPr bwMode="auto">
          <a:xfrm>
            <a:off x="6163816" y="1682348"/>
            <a:ext cx="53327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Tra le imprese a capitale estero in Italia,                                    quelle del farmaco hanno un ruolo di primo piano                       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per investimenti ed export 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89974235-508C-48AC-9373-5862B8A32D9A}"/>
              </a:ext>
            </a:extLst>
          </p:cNvPr>
          <p:cNvSpPr txBox="1"/>
          <p:nvPr/>
        </p:nvSpPr>
        <p:spPr bwMode="auto">
          <a:xfrm>
            <a:off x="6163816" y="3740077"/>
            <a:ext cx="533278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L’Italia è prima tra i grandi Paesi europei                                                  per presenza di imprese del farmaco a capitale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statunitense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 e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tedesco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, seconda per quella                           delle imprese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francesi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,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svizzere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 e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giapponesi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B5379F3A-8C3C-4AB7-9A29-21665E939EAF}"/>
              </a:ext>
            </a:extLst>
          </p:cNvPr>
          <p:cNvSpPr txBox="1"/>
          <p:nvPr/>
        </p:nvSpPr>
        <p:spPr bwMode="auto">
          <a:xfrm>
            <a:off x="6163816" y="2726601"/>
            <a:ext cx="53327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Le imprese a capitale estero sono prime                                            tra tutti i settori manifatturieri anche                                                                        per valore dell’export in percentuale sulla produzione (90%) 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884DFB5C-C0C9-4765-A1BF-0EBC026A4ED9}"/>
              </a:ext>
            </a:extLst>
          </p:cNvPr>
          <p:cNvSpPr txBox="1"/>
          <p:nvPr/>
        </p:nvSpPr>
        <p:spPr bwMode="auto">
          <a:xfrm>
            <a:off x="6163816" y="5061330"/>
            <a:ext cx="533278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Inoltre è un </a:t>
            </a:r>
            <a:r>
              <a:rPr lang="it-IT" sz="1400" i="1" baseline="0" dirty="0" err="1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hub</a:t>
            </a:r>
            <a:r>
              <a:rPr lang="it-IT" sz="1400" baseline="0" dirty="0">
                <a:solidFill>
                  <a:srgbClr val="004080"/>
                </a:solidFill>
                <a:latin typeface="Lucida Sans" pitchFamily="34" charset="0"/>
                <a:ea typeface="ＭＳ Ｐゴシック"/>
                <a:cs typeface="ＭＳ Ｐゴシック"/>
              </a:rPr>
              <a:t> mondiale per la produzione di vaccini      delle imprese a capitale </a:t>
            </a:r>
            <a:r>
              <a:rPr lang="it-IT" sz="1600" b="1" baseline="0" dirty="0">
                <a:solidFill>
                  <a:srgbClr val="FF6600"/>
                </a:solidFill>
                <a:latin typeface="Lucida Sans" pitchFamily="34" charset="0"/>
                <a:ea typeface="ＭＳ Ｐゴシック"/>
                <a:cs typeface="ＭＳ Ｐゴシック"/>
              </a:rPr>
              <a:t>UK</a:t>
            </a:r>
            <a:endParaRPr lang="it-IT" sz="1400" b="1" baseline="0" dirty="0">
              <a:solidFill>
                <a:srgbClr val="FF6600"/>
              </a:solidFill>
              <a:latin typeface="Lucida Sans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025458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2086</Words>
  <Application>Microsoft Office PowerPoint</Application>
  <PresentationFormat>Widescreen</PresentationFormat>
  <Paragraphs>293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Arial Unicode MS</vt:lpstr>
      <vt:lpstr>MS Gothic</vt:lpstr>
      <vt:lpstr>ＭＳ Ｐゴシック</vt:lpstr>
      <vt:lpstr>Apex New Medium</vt:lpstr>
      <vt:lpstr>Arial</vt:lpstr>
      <vt:lpstr>Lucida Sans</vt:lpstr>
      <vt:lpstr>Times New Roman</vt:lpstr>
      <vt:lpstr>Presentazione vuota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Imprese del farmaco a capitale estero leader                                             per investimenti ed esportazioni</vt:lpstr>
      <vt:lpstr>Si consolida la crescita di investimenti ed export                      delle imprese del farmaco a capitale italiano </vt:lpstr>
      <vt:lpstr>Industria farmaceutica tra i settori più green dell’industria</vt:lpstr>
      <vt:lpstr>Presentazione standard di PowerPoint</vt:lpstr>
      <vt:lpstr>Il valore delle imprese del farmaco nel Mezzogiorno</vt:lpstr>
      <vt:lpstr>Puglia: l’industria farmaceutica tra i settori trainanti dell’economia, grazie a investimenti in produzione e Ricerca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Utente della copia di valutazione di Office 2004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della copia di valutazione di Office 2004</dc:creator>
  <cp:lastModifiedBy>Tagliaferri Paola</cp:lastModifiedBy>
  <cp:revision>130</cp:revision>
  <cp:lastPrinted>2018-05-07T06:49:34Z</cp:lastPrinted>
  <dcterms:created xsi:type="dcterms:W3CDTF">2011-10-21T10:20:29Z</dcterms:created>
  <dcterms:modified xsi:type="dcterms:W3CDTF">2018-09-18T09:58:09Z</dcterms:modified>
</cp:coreProperties>
</file>